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notesMasterIdLst>
    <p:notesMasterId r:id="rId20"/>
  </p:notesMasterIdLst>
  <p:sldIdLst>
    <p:sldId id="348" r:id="rId2"/>
    <p:sldId id="355" r:id="rId3"/>
    <p:sldId id="354" r:id="rId4"/>
    <p:sldId id="345" r:id="rId5"/>
    <p:sldId id="359" r:id="rId6"/>
    <p:sldId id="364" r:id="rId7"/>
    <p:sldId id="365" r:id="rId8"/>
    <p:sldId id="361" r:id="rId9"/>
    <p:sldId id="362" r:id="rId10"/>
    <p:sldId id="363" r:id="rId11"/>
    <p:sldId id="350" r:id="rId12"/>
    <p:sldId id="340" r:id="rId13"/>
    <p:sldId id="366" r:id="rId14"/>
    <p:sldId id="332" r:id="rId15"/>
    <p:sldId id="339" r:id="rId16"/>
    <p:sldId id="358" r:id="rId17"/>
    <p:sldId id="357" r:id="rId18"/>
    <p:sldId id="360"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Quang" initials="DQ" lastIdx="2" clrIdx="0">
    <p:extLst>
      <p:ext uri="{19B8F6BF-5375-455C-9EA6-DF929625EA0E}">
        <p15:presenceInfo xmlns:p15="http://schemas.microsoft.com/office/powerpoint/2012/main" userId="0df4af00126e35a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7D4"/>
    <a:srgbClr val="30009B"/>
    <a:srgbClr val="000083"/>
    <a:srgbClr val="00BB00"/>
    <a:srgbClr val="FEF600"/>
    <a:srgbClr val="FE6230"/>
    <a:srgbClr val="DD0000"/>
    <a:srgbClr val="C12F30"/>
    <a:srgbClr val="662D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9" autoAdjust="0"/>
    <p:restoredTop sz="64559" autoAdjust="0"/>
  </p:normalViewPr>
  <p:slideViewPr>
    <p:cSldViewPr snapToGrid="0">
      <p:cViewPr varScale="1">
        <p:scale>
          <a:sx n="41" d="100"/>
          <a:sy n="41" d="100"/>
        </p:scale>
        <p:origin x="1734"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538A84-4A38-4982-975F-03A78EC7998A}" type="datetimeFigureOut">
              <a:rPr lang="en-US" smtClean="0"/>
              <a:t>2022-01-07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B7AB8F-D69C-4756-9C47-D54558D073E0}" type="slidenum">
              <a:rPr lang="en-US" smtClean="0"/>
              <a:t>‹#›</a:t>
            </a:fld>
            <a:endParaRPr lang="en-US"/>
          </a:p>
        </p:txBody>
      </p:sp>
    </p:spTree>
    <p:extLst>
      <p:ext uri="{BB962C8B-B14F-4D97-AF65-F5344CB8AC3E}">
        <p14:creationId xmlns:p14="http://schemas.microsoft.com/office/powerpoint/2010/main" val="2282066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Hello Lisa </a:t>
            </a:r>
            <a:r>
              <a:rPr lang="en-US" sz="1100" dirty="0" err="1"/>
              <a:t>Rothe</a:t>
            </a:r>
            <a:r>
              <a:rPr lang="en-US" sz="1100" dirty="0"/>
              <a:t>, Kevin Connor, and class. </a:t>
            </a:r>
            <a:r>
              <a:rPr lang="en-US" sz="1100" strike="sngStrike" dirty="0"/>
              <a:t>Hope you and yours are doing well.</a:t>
            </a:r>
            <a:r>
              <a:rPr lang="en-US" sz="1100" dirty="0"/>
              <a:t> My name is David (he/him) and I reside on the traditional land of the Odawa people in Michigan. I am the Literary Fellow of Playwrights Foundation, the leading new play organization in the Bay Area. I am also a professional musical writer. And in the ellipsis, I am most faithfully…</a:t>
            </a:r>
          </a:p>
        </p:txBody>
      </p:sp>
      <p:sp>
        <p:nvSpPr>
          <p:cNvPr id="4" name="Slide Number Placeholder 3"/>
          <p:cNvSpPr>
            <a:spLocks noGrp="1"/>
          </p:cNvSpPr>
          <p:nvPr>
            <p:ph type="sldNum" sz="quarter" idx="5"/>
          </p:nvPr>
        </p:nvSpPr>
        <p:spPr/>
        <p:txBody>
          <a:bodyPr/>
          <a:lstStyle/>
          <a:p>
            <a:fld id="{B7B7AB8F-D69C-4756-9C47-D54558D073E0}" type="slidenum">
              <a:rPr lang="en-US" smtClean="0"/>
              <a:t>1</a:t>
            </a:fld>
            <a:endParaRPr lang="en-US"/>
          </a:p>
        </p:txBody>
      </p:sp>
    </p:spTree>
    <p:extLst>
      <p:ext uri="{BB962C8B-B14F-4D97-AF65-F5344CB8AC3E}">
        <p14:creationId xmlns:p14="http://schemas.microsoft.com/office/powerpoint/2010/main" val="37046146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2400" dirty="0"/>
              <a:t>But back to the science! The world needs stories about the importance of connections while embracing science. Science is more important than ever before; there are people who do not believe in science. Perhaps, it is because scientific principles are not represented in human qualities. My use of personification in a narrative format looks to bridge humanity and galaxies. I want the audience to come out of the show realizing that they are Galaxies themselves.</a:t>
            </a:r>
          </a:p>
        </p:txBody>
      </p:sp>
      <p:sp>
        <p:nvSpPr>
          <p:cNvPr id="4" name="Slide Number Placeholder 3"/>
          <p:cNvSpPr>
            <a:spLocks noGrp="1"/>
          </p:cNvSpPr>
          <p:nvPr>
            <p:ph type="sldNum" sz="quarter" idx="5"/>
          </p:nvPr>
        </p:nvSpPr>
        <p:spPr/>
        <p:txBody>
          <a:bodyPr/>
          <a:lstStyle/>
          <a:p>
            <a:fld id="{B7B7AB8F-D69C-4756-9C47-D54558D073E0}" type="slidenum">
              <a:rPr lang="en-US" smtClean="0"/>
              <a:t>10</a:t>
            </a:fld>
            <a:endParaRPr lang="en-US"/>
          </a:p>
        </p:txBody>
      </p:sp>
    </p:spTree>
    <p:extLst>
      <p:ext uri="{BB962C8B-B14F-4D97-AF65-F5344CB8AC3E}">
        <p14:creationId xmlns:p14="http://schemas.microsoft.com/office/powerpoint/2010/main" val="3588749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2400" dirty="0"/>
              <a:t>For the past years, this story goes through heavy developments thanks to my apprenticeship at Working Title Playwrights, the leading new play organization in Atlanta. </a:t>
            </a:r>
            <a:r>
              <a:rPr lang="en-US" sz="2400" strike="sngStrike" dirty="0"/>
              <a:t>Their members helped raise over $2000 for our virtual concert and reading.</a:t>
            </a:r>
            <a:r>
              <a:rPr lang="en-US" sz="2400" dirty="0"/>
              <a:t> TRU also selected us for their quarterly musical workshops. ELLIPSES has a total of two hours of talkback. This doesn’t include feedback from these stellar theatre artists…</a:t>
            </a:r>
          </a:p>
        </p:txBody>
      </p:sp>
      <p:sp>
        <p:nvSpPr>
          <p:cNvPr id="4" name="Slide Number Placeholder 3"/>
          <p:cNvSpPr>
            <a:spLocks noGrp="1"/>
          </p:cNvSpPr>
          <p:nvPr>
            <p:ph type="sldNum" sz="quarter" idx="5"/>
          </p:nvPr>
        </p:nvSpPr>
        <p:spPr/>
        <p:txBody>
          <a:bodyPr/>
          <a:lstStyle/>
          <a:p>
            <a:fld id="{B7B7AB8F-D69C-4756-9C47-D54558D073E0}" type="slidenum">
              <a:rPr lang="en-US" smtClean="0"/>
              <a:t>11</a:t>
            </a:fld>
            <a:endParaRPr lang="en-US"/>
          </a:p>
        </p:txBody>
      </p:sp>
    </p:spTree>
    <p:extLst>
      <p:ext uri="{BB962C8B-B14F-4D97-AF65-F5344CB8AC3E}">
        <p14:creationId xmlns:p14="http://schemas.microsoft.com/office/powerpoint/2010/main" val="2134507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Jordan Alexandria Ealey, now dramaturg of </a:t>
            </a:r>
            <a:r>
              <a:rPr lang="en-US" i="1" dirty="0"/>
              <a:t>We Won't Sleep</a:t>
            </a:r>
            <a:r>
              <a:rPr lang="en-US" dirty="0"/>
              <a:t> by </a:t>
            </a:r>
            <a:r>
              <a:rPr lang="sv-SE" dirty="0"/>
              <a:t>Ari Afsar and Lauren Gunderson.</a:t>
            </a:r>
            <a:endParaRPr lang="en-US" dirty="0"/>
          </a:p>
        </p:txBody>
      </p:sp>
      <p:sp>
        <p:nvSpPr>
          <p:cNvPr id="4" name="Slide Number Placeholder 3"/>
          <p:cNvSpPr>
            <a:spLocks noGrp="1"/>
          </p:cNvSpPr>
          <p:nvPr>
            <p:ph type="sldNum" sz="quarter" idx="5"/>
          </p:nvPr>
        </p:nvSpPr>
        <p:spPr/>
        <p:txBody>
          <a:bodyPr/>
          <a:lstStyle/>
          <a:p>
            <a:fld id="{B7B7AB8F-D69C-4756-9C47-D54558D073E0}" type="slidenum">
              <a:rPr lang="en-US" smtClean="0"/>
              <a:t>12</a:t>
            </a:fld>
            <a:endParaRPr lang="en-US"/>
          </a:p>
        </p:txBody>
      </p:sp>
    </p:spTree>
    <p:extLst>
      <p:ext uri="{BB962C8B-B14F-4D97-AF65-F5344CB8AC3E}">
        <p14:creationId xmlns:p14="http://schemas.microsoft.com/office/powerpoint/2010/main" val="1231350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Aliyah Curry, a director and award-winning filmmaker.</a:t>
            </a:r>
          </a:p>
        </p:txBody>
      </p:sp>
      <p:sp>
        <p:nvSpPr>
          <p:cNvPr id="4" name="Slide Number Placeholder 3"/>
          <p:cNvSpPr>
            <a:spLocks noGrp="1"/>
          </p:cNvSpPr>
          <p:nvPr>
            <p:ph type="sldNum" sz="quarter" idx="5"/>
          </p:nvPr>
        </p:nvSpPr>
        <p:spPr/>
        <p:txBody>
          <a:bodyPr/>
          <a:lstStyle/>
          <a:p>
            <a:fld id="{B7B7AB8F-D69C-4756-9C47-D54558D073E0}" type="slidenum">
              <a:rPr lang="en-US" smtClean="0"/>
              <a:t>13</a:t>
            </a:fld>
            <a:endParaRPr lang="en-US"/>
          </a:p>
        </p:txBody>
      </p:sp>
    </p:spTree>
    <p:extLst>
      <p:ext uri="{BB962C8B-B14F-4D97-AF65-F5344CB8AC3E}">
        <p14:creationId xmlns:p14="http://schemas.microsoft.com/office/powerpoint/2010/main" val="24736549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Lexi McKay, a stage manager of </a:t>
            </a:r>
            <a:r>
              <a:rPr lang="en-US" i="1" dirty="0"/>
              <a:t>Hamilton</a:t>
            </a:r>
            <a:r>
              <a:rPr lang="en-US" dirty="0"/>
              <a:t> on tour in Atlanta.</a:t>
            </a:r>
          </a:p>
        </p:txBody>
      </p:sp>
      <p:sp>
        <p:nvSpPr>
          <p:cNvPr id="4" name="Slide Number Placeholder 3"/>
          <p:cNvSpPr>
            <a:spLocks noGrp="1"/>
          </p:cNvSpPr>
          <p:nvPr>
            <p:ph type="sldNum" sz="quarter" idx="5"/>
          </p:nvPr>
        </p:nvSpPr>
        <p:spPr/>
        <p:txBody>
          <a:bodyPr/>
          <a:lstStyle/>
          <a:p>
            <a:fld id="{B7B7AB8F-D69C-4756-9C47-D54558D073E0}" type="slidenum">
              <a:rPr lang="en-US" smtClean="0"/>
              <a:t>14</a:t>
            </a:fld>
            <a:endParaRPr lang="en-US"/>
          </a:p>
        </p:txBody>
      </p:sp>
    </p:spTree>
    <p:extLst>
      <p:ext uri="{BB962C8B-B14F-4D97-AF65-F5344CB8AC3E}">
        <p14:creationId xmlns:p14="http://schemas.microsoft.com/office/powerpoint/2010/main" val="37649329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And Amber Bradshaw, who believed in this musical and me. Because of these great honors, ELLIPSES is now currently…</a:t>
            </a:r>
            <a:endParaRPr lang="en-US" dirty="0"/>
          </a:p>
        </p:txBody>
      </p:sp>
      <p:sp>
        <p:nvSpPr>
          <p:cNvPr id="4" name="Slide Number Placeholder 3"/>
          <p:cNvSpPr>
            <a:spLocks noGrp="1"/>
          </p:cNvSpPr>
          <p:nvPr>
            <p:ph type="sldNum" sz="quarter" idx="5"/>
          </p:nvPr>
        </p:nvSpPr>
        <p:spPr/>
        <p:txBody>
          <a:bodyPr/>
          <a:lstStyle/>
          <a:p>
            <a:fld id="{B7B7AB8F-D69C-4756-9C47-D54558D073E0}" type="slidenum">
              <a:rPr lang="en-US" smtClean="0"/>
              <a:t>15</a:t>
            </a:fld>
            <a:endParaRPr lang="en-US"/>
          </a:p>
        </p:txBody>
      </p:sp>
    </p:spTree>
    <p:extLst>
      <p:ext uri="{BB962C8B-B14F-4D97-AF65-F5344CB8AC3E}">
        <p14:creationId xmlns:p14="http://schemas.microsoft.com/office/powerpoint/2010/main" val="37571356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2400" dirty="0"/>
              <a:t>A 2022 semifinalist for the National Music Theater Conference at the Eugene O’Neill Theater Center.</a:t>
            </a:r>
          </a:p>
          <a:p>
            <a:pPr marL="0" indent="0">
              <a:buFont typeface="+mj-lt"/>
              <a:buNone/>
            </a:pPr>
            <a:r>
              <a:rPr lang="en-US" sz="2400" dirty="0"/>
              <a:t>My next steps are to apply to more developmental programs such as Apples and </a:t>
            </a:r>
            <a:r>
              <a:rPr lang="en-US" sz="2400" dirty="0" err="1"/>
              <a:t>Oranges’s</a:t>
            </a:r>
            <a:r>
              <a:rPr lang="en-US" sz="2400" dirty="0"/>
              <a:t> </a:t>
            </a:r>
            <a:r>
              <a:rPr lang="en-US" sz="2400" dirty="0" err="1"/>
              <a:t>THEatre</a:t>
            </a:r>
            <a:r>
              <a:rPr lang="en-US" sz="2400" dirty="0"/>
              <a:t> ACCELERATOR and my alma mater’s </a:t>
            </a:r>
            <a:r>
              <a:rPr lang="en-US" sz="2400" dirty="0" err="1"/>
              <a:t>ĭmáGen</a:t>
            </a:r>
            <a:r>
              <a:rPr lang="en-US" sz="2400" dirty="0"/>
              <a:t> program at Michigan State.</a:t>
            </a:r>
          </a:p>
          <a:p>
            <a:pPr marL="0" indent="0">
              <a:buFont typeface="+mj-lt"/>
              <a:buNone/>
            </a:pPr>
            <a:r>
              <a:rPr lang="en-US" sz="2400" dirty="0"/>
              <a:t>I am looking at other universities that do STEM-performing arts collaborations, such as Emory University, Boston University, University of Iowa. I am looking for more colleges to send the script, quality tracks, footages of readings, pitch deck, investor’s package.</a:t>
            </a:r>
          </a:p>
          <a:p>
            <a:pPr marL="0" indent="0">
              <a:buFont typeface="+mj-lt"/>
              <a:buNone/>
            </a:pPr>
            <a:r>
              <a:rPr lang="en-US" sz="2400" dirty="0"/>
              <a:t>If you know faculties or you’re interested in the materials, you may reach me at my email </a:t>
            </a:r>
            <a:r>
              <a:rPr lang="en-US" sz="2400" strike="sngStrike" dirty="0"/>
              <a:t>on the bottom left</a:t>
            </a:r>
            <a:r>
              <a:rPr lang="en-US" sz="2400" dirty="0"/>
              <a:t>.</a:t>
            </a:r>
          </a:p>
        </p:txBody>
      </p:sp>
      <p:sp>
        <p:nvSpPr>
          <p:cNvPr id="4" name="Slide Number Placeholder 3"/>
          <p:cNvSpPr>
            <a:spLocks noGrp="1"/>
          </p:cNvSpPr>
          <p:nvPr>
            <p:ph type="sldNum" sz="quarter" idx="5"/>
          </p:nvPr>
        </p:nvSpPr>
        <p:spPr/>
        <p:txBody>
          <a:bodyPr/>
          <a:lstStyle/>
          <a:p>
            <a:fld id="{B7B7AB8F-D69C-4756-9C47-D54558D073E0}" type="slidenum">
              <a:rPr lang="en-US" smtClean="0"/>
              <a:t>16</a:t>
            </a:fld>
            <a:endParaRPr lang="en-US"/>
          </a:p>
        </p:txBody>
      </p:sp>
    </p:spTree>
    <p:extLst>
      <p:ext uri="{BB962C8B-B14F-4D97-AF65-F5344CB8AC3E}">
        <p14:creationId xmlns:p14="http://schemas.microsoft.com/office/powerpoint/2010/main" val="2967100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dirty="0"/>
              <a:t>Again, thank you to our star-studded team of 16 theatre professionals.</a:t>
            </a:r>
          </a:p>
        </p:txBody>
      </p:sp>
      <p:sp>
        <p:nvSpPr>
          <p:cNvPr id="4" name="Slide Number Placeholder 3"/>
          <p:cNvSpPr>
            <a:spLocks noGrp="1"/>
          </p:cNvSpPr>
          <p:nvPr>
            <p:ph type="sldNum" sz="quarter" idx="5"/>
          </p:nvPr>
        </p:nvSpPr>
        <p:spPr/>
        <p:txBody>
          <a:bodyPr/>
          <a:lstStyle/>
          <a:p>
            <a:fld id="{B7B7AB8F-D69C-4756-9C47-D54558D073E0}" type="slidenum">
              <a:rPr lang="en-US" smtClean="0"/>
              <a:t>17</a:t>
            </a:fld>
            <a:endParaRPr lang="en-US"/>
          </a:p>
        </p:txBody>
      </p:sp>
    </p:spTree>
    <p:extLst>
      <p:ext uri="{BB962C8B-B14F-4D97-AF65-F5344CB8AC3E}">
        <p14:creationId xmlns:p14="http://schemas.microsoft.com/office/powerpoint/2010/main" val="3148393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2400" dirty="0"/>
              <a:t>And 60 guests who attended our reading. These are some of their quotes, which emphasized family. Speaking of family, we will close out with the showtune that you heard earlier. Which was implemented in our trailer of our concert reading.</a:t>
            </a:r>
          </a:p>
        </p:txBody>
      </p:sp>
      <p:sp>
        <p:nvSpPr>
          <p:cNvPr id="4" name="Slide Number Placeholder 3"/>
          <p:cNvSpPr>
            <a:spLocks noGrp="1"/>
          </p:cNvSpPr>
          <p:nvPr>
            <p:ph type="sldNum" sz="quarter" idx="5"/>
          </p:nvPr>
        </p:nvSpPr>
        <p:spPr/>
        <p:txBody>
          <a:bodyPr/>
          <a:lstStyle/>
          <a:p>
            <a:fld id="{B7B7AB8F-D69C-4756-9C47-D54558D073E0}" type="slidenum">
              <a:rPr lang="en-US" smtClean="0"/>
              <a:t>18</a:t>
            </a:fld>
            <a:endParaRPr lang="en-US"/>
          </a:p>
        </p:txBody>
      </p:sp>
    </p:spTree>
    <p:extLst>
      <p:ext uri="{BB962C8B-B14F-4D97-AF65-F5344CB8AC3E}">
        <p14:creationId xmlns:p14="http://schemas.microsoft.com/office/powerpoint/2010/main" val="795533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0) A science producer. After all, I am a scientist. In particular, I have an astrophysics background. Fun fact: My alma mater is Michigan State University </a:t>
            </a:r>
          </a:p>
          <a:p>
            <a:r>
              <a:rPr lang="en-US" sz="1100" dirty="0"/>
              <a:t>1) where I looked up at the sky with these two. Anyways, </a:t>
            </a:r>
            <a:r>
              <a:rPr lang="en-US" sz="1100" strike="sngStrike" dirty="0"/>
              <a:t>I study our Universe as an astrophysicist. I personify their verse as a musical dramatist.</a:t>
            </a:r>
            <a:r>
              <a:rPr lang="en-US" sz="1100" dirty="0"/>
              <a:t> I’m the exact person you want writing a family musical…</a:t>
            </a:r>
          </a:p>
        </p:txBody>
      </p:sp>
      <p:sp>
        <p:nvSpPr>
          <p:cNvPr id="4" name="Slide Number Placeholder 3"/>
          <p:cNvSpPr>
            <a:spLocks noGrp="1"/>
          </p:cNvSpPr>
          <p:nvPr>
            <p:ph type="sldNum" sz="quarter" idx="5"/>
          </p:nvPr>
        </p:nvSpPr>
        <p:spPr/>
        <p:txBody>
          <a:bodyPr/>
          <a:lstStyle/>
          <a:p>
            <a:fld id="{B7B7AB8F-D69C-4756-9C47-D54558D073E0}" type="slidenum">
              <a:rPr lang="en-US" smtClean="0"/>
              <a:t>2</a:t>
            </a:fld>
            <a:endParaRPr lang="en-US"/>
          </a:p>
        </p:txBody>
      </p:sp>
    </p:spTree>
    <p:extLst>
      <p:ext uri="{BB962C8B-B14F-4D97-AF65-F5344CB8AC3E}">
        <p14:creationId xmlns:p14="http://schemas.microsoft.com/office/powerpoint/2010/main" val="3618347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dirty="0"/>
              <a:t>…about Galaxies!</a:t>
            </a:r>
          </a:p>
        </p:txBody>
      </p:sp>
      <p:sp>
        <p:nvSpPr>
          <p:cNvPr id="4" name="Slide Number Placeholder 3"/>
          <p:cNvSpPr>
            <a:spLocks noGrp="1"/>
          </p:cNvSpPr>
          <p:nvPr>
            <p:ph type="sldNum" sz="quarter" idx="5"/>
          </p:nvPr>
        </p:nvSpPr>
        <p:spPr/>
        <p:txBody>
          <a:bodyPr/>
          <a:lstStyle/>
          <a:p>
            <a:fld id="{B7B7AB8F-D69C-4756-9C47-D54558D073E0}" type="slidenum">
              <a:rPr lang="en-US" smtClean="0"/>
              <a:t>3</a:t>
            </a:fld>
            <a:endParaRPr lang="en-US"/>
          </a:p>
        </p:txBody>
      </p:sp>
    </p:spTree>
    <p:extLst>
      <p:ext uri="{BB962C8B-B14F-4D97-AF65-F5344CB8AC3E}">
        <p14:creationId xmlns:p14="http://schemas.microsoft.com/office/powerpoint/2010/main" val="3582392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dirty="0"/>
              <a:t>Meet the Galaxy family. Here is a preview of our fan favorite showtune.</a:t>
            </a:r>
          </a:p>
        </p:txBody>
      </p:sp>
      <p:sp>
        <p:nvSpPr>
          <p:cNvPr id="4" name="Slide Number Placeholder 3"/>
          <p:cNvSpPr>
            <a:spLocks noGrp="1"/>
          </p:cNvSpPr>
          <p:nvPr>
            <p:ph type="sldNum" sz="quarter" idx="5"/>
          </p:nvPr>
        </p:nvSpPr>
        <p:spPr/>
        <p:txBody>
          <a:bodyPr/>
          <a:lstStyle/>
          <a:p>
            <a:fld id="{B7B7AB8F-D69C-4756-9C47-D54558D073E0}" type="slidenum">
              <a:rPr lang="en-US" smtClean="0"/>
              <a:t>4</a:t>
            </a:fld>
            <a:endParaRPr lang="en-US"/>
          </a:p>
        </p:txBody>
      </p:sp>
    </p:spTree>
    <p:extLst>
      <p:ext uri="{BB962C8B-B14F-4D97-AF65-F5344CB8AC3E}">
        <p14:creationId xmlns:p14="http://schemas.microsoft.com/office/powerpoint/2010/main" val="1301720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2400" dirty="0"/>
              <a:t>Sound familial?</a:t>
            </a:r>
          </a:p>
          <a:p>
            <a:pPr marL="0" indent="0">
              <a:buFont typeface="+mj-lt"/>
              <a:buNone/>
            </a:pPr>
            <a:r>
              <a:rPr lang="en-US" sz="2400" dirty="0"/>
              <a:t>ELLIPSES is literally a </a:t>
            </a:r>
            <a:r>
              <a:rPr lang="en-US" sz="2400" i="1" dirty="0"/>
              <a:t>universal</a:t>
            </a:r>
            <a:r>
              <a:rPr lang="en-US" sz="2400" dirty="0"/>
              <a:t> musical. This family drama of epic proportions centers on the Galaxy family and their dog Gravity as they face a life-changing event known as the Big Bang. The hero of the story unleashes the Big Bang in order to run away from home. What the protagonist simply wants to do is explore the Universe, but their parent has a stronghold on them and their siblings.</a:t>
            </a:r>
          </a:p>
        </p:txBody>
      </p:sp>
      <p:sp>
        <p:nvSpPr>
          <p:cNvPr id="4" name="Slide Number Placeholder 3"/>
          <p:cNvSpPr>
            <a:spLocks noGrp="1"/>
          </p:cNvSpPr>
          <p:nvPr>
            <p:ph type="sldNum" sz="quarter" idx="5"/>
          </p:nvPr>
        </p:nvSpPr>
        <p:spPr/>
        <p:txBody>
          <a:bodyPr/>
          <a:lstStyle/>
          <a:p>
            <a:fld id="{B7B7AB8F-D69C-4756-9C47-D54558D073E0}" type="slidenum">
              <a:rPr lang="en-US" smtClean="0"/>
              <a:t>5</a:t>
            </a:fld>
            <a:endParaRPr lang="en-US"/>
          </a:p>
        </p:txBody>
      </p:sp>
    </p:spTree>
    <p:extLst>
      <p:ext uri="{BB962C8B-B14F-4D97-AF65-F5344CB8AC3E}">
        <p14:creationId xmlns:p14="http://schemas.microsoft.com/office/powerpoint/2010/main" val="3961231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2400" dirty="0"/>
              <a:t>0) The Galaxy family and their dog Gravity are the principal characters</a:t>
            </a:r>
          </a:p>
          <a:p>
            <a:pPr marL="0" indent="0">
              <a:buFont typeface="+mj-lt"/>
              <a:buNone/>
            </a:pPr>
            <a:r>
              <a:rPr lang="en-US" sz="2400" dirty="0"/>
              <a:t>1) Singularity is the single parent of six children. </a:t>
            </a:r>
            <a:r>
              <a:rPr lang="en-US" sz="2400" i="1" dirty="0"/>
              <a:t>Singularity is single</a:t>
            </a:r>
            <a:r>
              <a:rPr lang="en-US" sz="2400" dirty="0"/>
              <a:t>.</a:t>
            </a:r>
          </a:p>
          <a:p>
            <a:pPr marL="0" indent="0">
              <a:buFont typeface="+mj-lt"/>
              <a:buNone/>
            </a:pPr>
            <a:r>
              <a:rPr lang="en-US" sz="2400" dirty="0"/>
              <a:t>2) Their six children are JD, Cartwheel, Whirlpool, Triangulum, Andromeda, and Milky Way. They are named after real Galaxies.</a:t>
            </a:r>
          </a:p>
          <a:p>
            <a:pPr marL="0" indent="0">
              <a:buFont typeface="+mj-lt"/>
              <a:buNone/>
            </a:pPr>
            <a:r>
              <a:rPr lang="en-US" sz="2400" dirty="0"/>
              <a:t>3) And Gravity is the family dog who constantly lets the family down.</a:t>
            </a:r>
          </a:p>
          <a:p>
            <a:pPr marL="0" indent="0">
              <a:buFont typeface="+mj-lt"/>
              <a:buNone/>
            </a:pPr>
            <a:r>
              <a:rPr lang="en-US" sz="2400" dirty="0"/>
              <a:t>4) Then a flexible ensemble of other dogs and celestial objects.</a:t>
            </a:r>
          </a:p>
          <a:p>
            <a:pPr marL="0" indent="0">
              <a:buFont typeface="+mj-lt"/>
              <a:buNone/>
            </a:pPr>
            <a:r>
              <a:rPr lang="en-US" sz="2400" dirty="0"/>
              <a:t>Together, their voices make up an…</a:t>
            </a:r>
          </a:p>
        </p:txBody>
      </p:sp>
      <p:sp>
        <p:nvSpPr>
          <p:cNvPr id="4" name="Slide Number Placeholder 3"/>
          <p:cNvSpPr>
            <a:spLocks noGrp="1"/>
          </p:cNvSpPr>
          <p:nvPr>
            <p:ph type="sldNum" sz="quarter" idx="5"/>
          </p:nvPr>
        </p:nvSpPr>
        <p:spPr/>
        <p:txBody>
          <a:bodyPr/>
          <a:lstStyle/>
          <a:p>
            <a:fld id="{B7B7AB8F-D69C-4756-9C47-D54558D073E0}" type="slidenum">
              <a:rPr lang="en-US" smtClean="0"/>
              <a:t>6</a:t>
            </a:fld>
            <a:endParaRPr lang="en-US"/>
          </a:p>
        </p:txBody>
      </p:sp>
    </p:spTree>
    <p:extLst>
      <p:ext uri="{BB962C8B-B14F-4D97-AF65-F5344CB8AC3E}">
        <p14:creationId xmlns:p14="http://schemas.microsoft.com/office/powerpoint/2010/main" val="317075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2400" dirty="0"/>
              <a:t>Epic </a:t>
            </a:r>
            <a:r>
              <a:rPr lang="en-US" sz="2400" dirty="0" err="1"/>
              <a:t>Popera</a:t>
            </a:r>
            <a:r>
              <a:rPr lang="en-US" sz="2400" dirty="0"/>
              <a:t>. The genres are a) pop </a:t>
            </a:r>
            <a:r>
              <a:rPr lang="en-US" sz="2400" strike="sngStrike" dirty="0"/>
              <a:t>because I am Generation Z and grew up on Madonna who made music an hour away</a:t>
            </a:r>
            <a:r>
              <a:rPr lang="en-US" sz="2400" dirty="0"/>
              <a:t>; b) Chinese opera </a:t>
            </a:r>
            <a:r>
              <a:rPr lang="en-US" sz="2400" strike="sngStrike" dirty="0"/>
              <a:t>as my family watched </a:t>
            </a:r>
            <a:r>
              <a:rPr lang="en-US" sz="2400" strike="sngStrike" dirty="0" err="1"/>
              <a:t>Kunqu</a:t>
            </a:r>
            <a:r>
              <a:rPr lang="en-US" sz="2400" strike="sngStrike" dirty="0"/>
              <a:t> operas and Kabuki theatre</a:t>
            </a:r>
            <a:r>
              <a:rPr lang="en-US" sz="2400" dirty="0"/>
              <a:t>; c) punk </a:t>
            </a:r>
            <a:r>
              <a:rPr lang="en-US" sz="2400" strike="sngStrike" dirty="0"/>
              <a:t>because all my college roommates were in punk bands</a:t>
            </a:r>
            <a:r>
              <a:rPr lang="en-US" sz="2400" dirty="0"/>
              <a:t>; and d) a bit of psychedelia. </a:t>
            </a:r>
            <a:r>
              <a:rPr lang="en-US" sz="2400" strike="sngStrike" dirty="0"/>
              <a:t>I was in the orchestra pit of </a:t>
            </a:r>
            <a:r>
              <a:rPr lang="en-US" sz="2400" i="1" strike="sngStrike" dirty="0"/>
              <a:t>Hair</a:t>
            </a:r>
            <a:r>
              <a:rPr lang="en-US" sz="2400" i="0" strike="sngStrike" dirty="0"/>
              <a:t>.</a:t>
            </a:r>
            <a:r>
              <a:rPr lang="en-US" sz="2400" i="0" dirty="0"/>
              <a:t> I fuse these genres to give the audience a mixed experience where the music speaks ancestrally and yet leads them into the future. And it makes us gravitate to ELLIPSES’s core idea and messages.</a:t>
            </a:r>
            <a:endParaRPr lang="en-US" sz="2400" dirty="0"/>
          </a:p>
        </p:txBody>
      </p:sp>
      <p:sp>
        <p:nvSpPr>
          <p:cNvPr id="4" name="Slide Number Placeholder 3"/>
          <p:cNvSpPr>
            <a:spLocks noGrp="1"/>
          </p:cNvSpPr>
          <p:nvPr>
            <p:ph type="sldNum" sz="quarter" idx="5"/>
          </p:nvPr>
        </p:nvSpPr>
        <p:spPr/>
        <p:txBody>
          <a:bodyPr/>
          <a:lstStyle/>
          <a:p>
            <a:fld id="{B7B7AB8F-D69C-4756-9C47-D54558D073E0}" type="slidenum">
              <a:rPr lang="en-US" smtClean="0"/>
              <a:t>7</a:t>
            </a:fld>
            <a:endParaRPr lang="en-US"/>
          </a:p>
        </p:txBody>
      </p:sp>
    </p:spTree>
    <p:extLst>
      <p:ext uri="{BB962C8B-B14F-4D97-AF65-F5344CB8AC3E}">
        <p14:creationId xmlns:p14="http://schemas.microsoft.com/office/powerpoint/2010/main" val="498384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2400" dirty="0"/>
              <a:t>0) So why the name?</a:t>
            </a:r>
          </a:p>
          <a:p>
            <a:pPr marL="0" indent="0">
              <a:buFont typeface="+mj-lt"/>
              <a:buNone/>
            </a:pPr>
            <a:r>
              <a:rPr lang="en-US" sz="2400" dirty="0"/>
              <a:t>1) I believe everyone took geometry and English, but we all need refreshers.</a:t>
            </a:r>
          </a:p>
          <a:p>
            <a:pPr marL="0" indent="0">
              <a:buFont typeface="+mj-lt"/>
              <a:buNone/>
            </a:pPr>
            <a:r>
              <a:rPr lang="en-US" sz="2400" dirty="0"/>
              <a:t>2) In geometry, an ellipse is an oval. Ellipses are ovals. In grammar, ellipses are the triple periods that you see in texts to imply omission, where you have to fill the blank. In terms of shape, Galaxies are ellipses. In terms of punctuation, ellipses say there are hidden meanings in the omission. Put that together, and you get the outer space that we know.</a:t>
            </a:r>
          </a:p>
        </p:txBody>
      </p:sp>
      <p:sp>
        <p:nvSpPr>
          <p:cNvPr id="4" name="Slide Number Placeholder 3"/>
          <p:cNvSpPr>
            <a:spLocks noGrp="1"/>
          </p:cNvSpPr>
          <p:nvPr>
            <p:ph type="sldNum" sz="quarter" idx="5"/>
          </p:nvPr>
        </p:nvSpPr>
        <p:spPr/>
        <p:txBody>
          <a:bodyPr/>
          <a:lstStyle/>
          <a:p>
            <a:fld id="{B7B7AB8F-D69C-4756-9C47-D54558D073E0}" type="slidenum">
              <a:rPr lang="en-US" smtClean="0"/>
              <a:t>8</a:t>
            </a:fld>
            <a:endParaRPr lang="en-US"/>
          </a:p>
        </p:txBody>
      </p:sp>
    </p:spTree>
    <p:extLst>
      <p:ext uri="{BB962C8B-B14F-4D97-AF65-F5344CB8AC3E}">
        <p14:creationId xmlns:p14="http://schemas.microsoft.com/office/powerpoint/2010/main" val="3515663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2400" dirty="0"/>
              <a:t>This two-hour musical spans quintillions of years before the beginning of time to the very end of time. In the expanse of space, the core idea of nothingness is explored. That is what the children, who took </a:t>
            </a:r>
            <a:r>
              <a:rPr lang="en-US" sz="2400" i="1" dirty="0"/>
              <a:t>Everything</a:t>
            </a:r>
            <a:r>
              <a:rPr lang="en-US" sz="2400" dirty="0"/>
              <a:t> for granted, learn once they are separated from Singularity after the Big Bang. ♬ Family is </a:t>
            </a:r>
            <a:r>
              <a:rPr lang="en-US" sz="2400" i="1" dirty="0"/>
              <a:t>Everything</a:t>
            </a:r>
            <a:r>
              <a:rPr lang="en-US" sz="2400" dirty="0"/>
              <a:t> you know. ♬</a:t>
            </a:r>
          </a:p>
        </p:txBody>
      </p:sp>
      <p:sp>
        <p:nvSpPr>
          <p:cNvPr id="4" name="Slide Number Placeholder 3"/>
          <p:cNvSpPr>
            <a:spLocks noGrp="1"/>
          </p:cNvSpPr>
          <p:nvPr>
            <p:ph type="sldNum" sz="quarter" idx="5"/>
          </p:nvPr>
        </p:nvSpPr>
        <p:spPr/>
        <p:txBody>
          <a:bodyPr/>
          <a:lstStyle/>
          <a:p>
            <a:fld id="{B7B7AB8F-D69C-4756-9C47-D54558D073E0}" type="slidenum">
              <a:rPr lang="en-US" smtClean="0"/>
              <a:t>9</a:t>
            </a:fld>
            <a:endParaRPr lang="en-US"/>
          </a:p>
        </p:txBody>
      </p:sp>
    </p:spTree>
    <p:extLst>
      <p:ext uri="{BB962C8B-B14F-4D97-AF65-F5344CB8AC3E}">
        <p14:creationId xmlns:p14="http://schemas.microsoft.com/office/powerpoint/2010/main" val="4086688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2022-01-07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217012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54B063-4905-499D-B3BF-75202C747ED8}" type="datetimeFigureOut">
              <a:rPr lang="en-US" smtClean="0"/>
              <a:t>2022-01-07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85455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2022-01-07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011982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2022-01-07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1958971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2022-01-07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7561666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2022-01-07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394123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2022-01-07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7783547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2022-01-07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4404345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2022-01-07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538398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2022-01-07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640240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2022-01-07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699272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554B063-4905-499D-B3BF-75202C747ED8}" type="datetimeFigureOut">
              <a:rPr lang="en-US" smtClean="0"/>
              <a:t>2022-01-07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400475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554B063-4905-499D-B3BF-75202C747ED8}" type="datetimeFigureOut">
              <a:rPr lang="en-US" smtClean="0"/>
              <a:t>2022-01-07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803628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554B063-4905-499D-B3BF-75202C747ED8}" type="datetimeFigureOut">
              <a:rPr lang="en-US" smtClean="0"/>
              <a:t>2022-01-07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117041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54B063-4905-499D-B3BF-75202C747ED8}" type="datetimeFigureOut">
              <a:rPr lang="en-US" smtClean="0"/>
              <a:t>2022-01-07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081442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54B063-4905-499D-B3BF-75202C747ED8}" type="datetimeFigureOut">
              <a:rPr lang="en-US" smtClean="0"/>
              <a:t>2022-01-07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520976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6554B063-4905-499D-B3BF-75202C747ED8}" type="datetimeFigureOut">
              <a:rPr lang="en-US" smtClean="0"/>
              <a:t>2022-01-07</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366123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554B063-4905-499D-B3BF-75202C747ED8}" type="datetimeFigureOut">
              <a:rPr lang="en-US" smtClean="0"/>
              <a:t>2022-01-07</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1E68A245-F411-4CC8-8B75-BEAAAA21EAAB}" type="slidenum">
              <a:rPr lang="en-US" smtClean="0"/>
              <a:t>‹#›</a:t>
            </a:fld>
            <a:endParaRPr lang="en-US"/>
          </a:p>
        </p:txBody>
      </p:sp>
    </p:spTree>
    <p:extLst>
      <p:ext uri="{BB962C8B-B14F-4D97-AF65-F5344CB8AC3E}">
        <p14:creationId xmlns:p14="http://schemas.microsoft.com/office/powerpoint/2010/main" val="300652186"/>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fif"/></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icture containing graphical user interface&#10;&#10;Description automatically generated">
            <a:extLst>
              <a:ext uri="{FF2B5EF4-FFF2-40B4-BE49-F238E27FC236}">
                <a16:creationId xmlns:a16="http://schemas.microsoft.com/office/drawing/2014/main" id="{E874EC4B-CBEF-4023-90DC-8C79C8495D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
        <p:nvSpPr>
          <p:cNvPr id="4" name="TextBox 3">
            <a:extLst>
              <a:ext uri="{FF2B5EF4-FFF2-40B4-BE49-F238E27FC236}">
                <a16:creationId xmlns:a16="http://schemas.microsoft.com/office/drawing/2014/main" id="{38A2D763-2E82-437E-85F7-E4357E493F68}"/>
              </a:ext>
            </a:extLst>
          </p:cNvPr>
          <p:cNvSpPr txBox="1"/>
          <p:nvPr/>
        </p:nvSpPr>
        <p:spPr>
          <a:xfrm>
            <a:off x="0" y="0"/>
            <a:ext cx="4871257" cy="2954655"/>
          </a:xfrm>
          <a:prstGeom prst="rect">
            <a:avLst/>
          </a:prstGeom>
          <a:noFill/>
        </p:spPr>
        <p:txBody>
          <a:bodyPr wrap="square" rtlCol="0">
            <a:spAutoFit/>
          </a:bodyPr>
          <a:lstStyle/>
          <a:p>
            <a:pPr algn="ctr"/>
            <a:r>
              <a:rPr lang="en-US" sz="4200" b="1" i="1" dirty="0">
                <a:ln w="10160">
                  <a:solidFill>
                    <a:schemeClr val="tx1"/>
                  </a:solidFill>
                  <a:prstDash val="solid"/>
                </a:ln>
                <a:effectLst>
                  <a:outerShdw blurRad="38100" dist="22860" dir="5400000" algn="tl" rotWithShape="0">
                    <a:srgbClr val="000000">
                      <a:alpha val="30000"/>
                    </a:srgbClr>
                  </a:outerShdw>
                </a:effectLst>
                <a:latin typeface="Book Antiqua" panose="02040602050305030304" pitchFamily="18" charset="0"/>
              </a:rPr>
              <a:t>David</a:t>
            </a:r>
            <a:r>
              <a:rPr lang="en-US" sz="3200" b="1" i="1" dirty="0">
                <a:ln w="10160">
                  <a:solidFill>
                    <a:schemeClr val="tx1"/>
                  </a:solidFill>
                  <a:prstDash val="solid"/>
                </a:ln>
                <a:effectLst>
                  <a:outerShdw blurRad="38100" dist="22860" dir="5400000" algn="tl" rotWithShape="0">
                    <a:srgbClr val="000000">
                      <a:alpha val="30000"/>
                    </a:srgbClr>
                  </a:outerShdw>
                </a:effectLst>
                <a:latin typeface="Book Antiqua" panose="02040602050305030304" pitchFamily="18" charset="0"/>
              </a:rPr>
              <a:t> </a:t>
            </a:r>
            <a:r>
              <a:rPr lang="en-US" sz="4200" b="1" i="1" dirty="0">
                <a:ln w="10160">
                  <a:solidFill>
                    <a:schemeClr val="tx1"/>
                  </a:solidFill>
                  <a:prstDash val="solid"/>
                </a:ln>
                <a:effectLst>
                  <a:outerShdw blurRad="38100" dist="22860" dir="5400000" algn="tl" rotWithShape="0">
                    <a:srgbClr val="000000">
                      <a:alpha val="30000"/>
                    </a:srgbClr>
                  </a:outerShdw>
                </a:effectLst>
                <a:latin typeface="Book Antiqua" panose="02040602050305030304" pitchFamily="18" charset="0"/>
              </a:rPr>
              <a:t>Quang</a:t>
            </a:r>
            <a:r>
              <a:rPr lang="en-US" sz="3200" b="1" i="1" dirty="0">
                <a:ln w="10160">
                  <a:solidFill>
                    <a:schemeClr val="tx1"/>
                  </a:solidFill>
                  <a:prstDash val="solid"/>
                </a:ln>
                <a:effectLst>
                  <a:outerShdw blurRad="38100" dist="22860" dir="5400000" algn="tl" rotWithShape="0">
                    <a:srgbClr val="000000">
                      <a:alpha val="30000"/>
                    </a:srgbClr>
                  </a:outerShdw>
                </a:effectLst>
                <a:latin typeface="Book Antiqua" panose="02040602050305030304" pitchFamily="18" charset="0"/>
              </a:rPr>
              <a:t> </a:t>
            </a:r>
            <a:r>
              <a:rPr lang="en-US" sz="4200" b="1" i="1" dirty="0">
                <a:ln w="10160">
                  <a:solidFill>
                    <a:schemeClr val="tx1"/>
                  </a:solidFill>
                  <a:prstDash val="solid"/>
                </a:ln>
                <a:effectLst>
                  <a:outerShdw blurRad="38100" dist="22860" dir="5400000" algn="tl" rotWithShape="0">
                    <a:srgbClr val="000000">
                      <a:alpha val="30000"/>
                    </a:srgbClr>
                  </a:outerShdw>
                </a:effectLst>
                <a:latin typeface="Book Antiqua" panose="02040602050305030304" pitchFamily="18" charset="0"/>
              </a:rPr>
              <a:t>Pham</a:t>
            </a:r>
          </a:p>
          <a:p>
            <a:pPr algn="ctr"/>
            <a:endParaRPr lang="en-US" sz="3600" b="1" dirty="0">
              <a:ln w="10160">
                <a:solidFill>
                  <a:schemeClr val="tx1"/>
                </a:solidFill>
                <a:prstDash val="solid"/>
              </a:ln>
              <a:effectLst>
                <a:outerShdw blurRad="38100" dist="22860" dir="5400000" algn="tl" rotWithShape="0">
                  <a:srgbClr val="000000">
                    <a:alpha val="30000"/>
                  </a:srgbClr>
                </a:outerShdw>
              </a:effectLst>
              <a:latin typeface="Book Antiqua" panose="02040602050305030304" pitchFamily="18" charset="0"/>
            </a:endParaRPr>
          </a:p>
          <a:p>
            <a:pPr algn="ctr"/>
            <a:r>
              <a:rPr lang="en-US" sz="3600" b="1" dirty="0">
                <a:ln w="10160">
                  <a:solidFill>
                    <a:schemeClr val="tx1"/>
                  </a:solidFill>
                  <a:prstDash val="solid"/>
                </a:ln>
                <a:effectLst>
                  <a:outerShdw blurRad="38100" dist="22860" dir="5400000" algn="tl" rotWithShape="0">
                    <a:srgbClr val="000000">
                      <a:alpha val="30000"/>
                    </a:srgbClr>
                  </a:outerShdw>
                </a:effectLst>
                <a:latin typeface="Book Antiqua" panose="02040602050305030304" pitchFamily="18" charset="0"/>
              </a:rPr>
              <a:t>Literary Fellow</a:t>
            </a:r>
          </a:p>
          <a:p>
            <a:pPr algn="ctr"/>
            <a:r>
              <a:rPr lang="en-US" sz="3600" b="1" dirty="0">
                <a:ln w="10160">
                  <a:solidFill>
                    <a:schemeClr val="tx1"/>
                  </a:solidFill>
                  <a:prstDash val="solid"/>
                </a:ln>
                <a:effectLst>
                  <a:outerShdw blurRad="38100" dist="22860" dir="5400000" algn="tl" rotWithShape="0">
                    <a:srgbClr val="000000">
                      <a:alpha val="30000"/>
                    </a:srgbClr>
                  </a:outerShdw>
                </a:effectLst>
                <a:latin typeface="Book Antiqua" panose="02040602050305030304" pitchFamily="18" charset="0"/>
              </a:rPr>
              <a:t>Musical Writer</a:t>
            </a:r>
          </a:p>
          <a:p>
            <a:pPr algn="ctr"/>
            <a:r>
              <a:rPr lang="en-US" sz="3600" b="1" dirty="0">
                <a:ln w="10160">
                  <a:solidFill>
                    <a:schemeClr val="tx1"/>
                  </a:solidFill>
                  <a:prstDash val="solid"/>
                </a:ln>
                <a:effectLst>
                  <a:outerShdw blurRad="38100" dist="22860" dir="5400000" algn="tl" rotWithShape="0">
                    <a:srgbClr val="000000">
                      <a:alpha val="30000"/>
                    </a:srgbClr>
                  </a:outerShdw>
                </a:effectLst>
                <a:latin typeface="Book Antiqua" panose="02040602050305030304" pitchFamily="18" charset="0"/>
              </a:rPr>
              <a:t>…</a:t>
            </a:r>
          </a:p>
        </p:txBody>
      </p:sp>
    </p:spTree>
    <p:extLst>
      <p:ext uri="{BB962C8B-B14F-4D97-AF65-F5344CB8AC3E}">
        <p14:creationId xmlns:p14="http://schemas.microsoft.com/office/powerpoint/2010/main" val="1998585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ark&#10;&#10;Description automatically generated">
            <a:extLst>
              <a:ext uri="{FF2B5EF4-FFF2-40B4-BE49-F238E27FC236}">
                <a16:creationId xmlns:a16="http://schemas.microsoft.com/office/drawing/2014/main" id="{419641AD-1422-4F42-9A18-94CADA305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9" name="TextBox 8">
            <a:extLst>
              <a:ext uri="{FF2B5EF4-FFF2-40B4-BE49-F238E27FC236}">
                <a16:creationId xmlns:a16="http://schemas.microsoft.com/office/drawing/2014/main" id="{C58EE264-6116-4E01-B028-DD174948DE3C}"/>
              </a:ext>
            </a:extLst>
          </p:cNvPr>
          <p:cNvSpPr txBox="1"/>
          <p:nvPr/>
        </p:nvSpPr>
        <p:spPr>
          <a:xfrm>
            <a:off x="267925" y="1624094"/>
            <a:ext cx="11656150" cy="3539430"/>
          </a:xfrm>
          <a:prstGeom prst="rect">
            <a:avLst/>
          </a:prstGeom>
          <a:noFill/>
        </p:spPr>
        <p:txBody>
          <a:bodyPr wrap="square" rtlCol="0">
            <a:spAutoFit/>
          </a:bodyPr>
          <a:lstStyle/>
          <a:p>
            <a:r>
              <a:rPr lang="en-US" sz="4400" u="sng" dirty="0">
                <a:ln>
                  <a:solidFill>
                    <a:schemeClr val="tx1"/>
                  </a:solidFill>
                </a:ln>
                <a:latin typeface="+mj-lt"/>
              </a:rPr>
              <a:t>Entangling this with the </a:t>
            </a:r>
            <a:r>
              <a:rPr lang="en-US" sz="4400" i="1" u="sng" dirty="0">
                <a:ln>
                  <a:solidFill>
                    <a:schemeClr val="tx1"/>
                  </a:solidFill>
                </a:ln>
                <a:latin typeface="+mj-lt"/>
              </a:rPr>
              <a:t>Science</a:t>
            </a:r>
            <a:r>
              <a:rPr lang="en-US" sz="4400" u="sng" dirty="0">
                <a:ln>
                  <a:solidFill>
                    <a:schemeClr val="tx1"/>
                  </a:solidFill>
                </a:ln>
                <a:latin typeface="+mj-lt"/>
              </a:rPr>
              <a:t>!</a:t>
            </a:r>
            <a:endParaRPr lang="en-US" sz="4400" b="0" i="0" u="sng" strike="noStrike" baseline="0" dirty="0">
              <a:ln>
                <a:solidFill>
                  <a:schemeClr val="tx1"/>
                </a:solidFill>
              </a:ln>
              <a:latin typeface="+mj-lt"/>
            </a:endParaRPr>
          </a:p>
          <a:p>
            <a:r>
              <a:rPr lang="en-US" sz="30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The world needs stories about the importance of connections while embracing science. Science is more important than ever before; there are people who do not believe in science. Perhaps, it is because scientific principles are not represented in human qualities. David’s use of personification in a narrative format looks to bridge humanity and galaxies.</a:t>
            </a:r>
            <a:endParaRPr lang="en-US" sz="3000" b="0" i="0" strike="noStrike" baseline="0" dirty="0">
              <a:ln>
                <a:solidFill>
                  <a:schemeClr val="tx1"/>
                </a:solidFill>
              </a:ln>
              <a:latin typeface="+mj-lt"/>
            </a:endParaRPr>
          </a:p>
        </p:txBody>
      </p:sp>
      <p:sp>
        <p:nvSpPr>
          <p:cNvPr id="10" name="TextBox 9">
            <a:extLst>
              <a:ext uri="{FF2B5EF4-FFF2-40B4-BE49-F238E27FC236}">
                <a16:creationId xmlns:a16="http://schemas.microsoft.com/office/drawing/2014/main" id="{0087149C-19A8-4CE8-AEB1-3022A5686CD7}"/>
              </a:ext>
            </a:extLst>
          </p:cNvPr>
          <p:cNvSpPr txBox="1"/>
          <p:nvPr/>
        </p:nvSpPr>
        <p:spPr>
          <a:xfrm>
            <a:off x="6095999" y="5380671"/>
            <a:ext cx="6095999"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7" name="TextBox 6">
            <a:extLst>
              <a:ext uri="{FF2B5EF4-FFF2-40B4-BE49-F238E27FC236}">
                <a16:creationId xmlns:a16="http://schemas.microsoft.com/office/drawing/2014/main" id="{BEE7E775-814D-45DA-B53C-96C3C51B616C}"/>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spTree>
    <p:extLst>
      <p:ext uri="{BB962C8B-B14F-4D97-AF65-F5344CB8AC3E}">
        <p14:creationId xmlns:p14="http://schemas.microsoft.com/office/powerpoint/2010/main" val="2777715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ark&#10;&#10;Description automatically generated">
            <a:extLst>
              <a:ext uri="{FF2B5EF4-FFF2-40B4-BE49-F238E27FC236}">
                <a16:creationId xmlns:a16="http://schemas.microsoft.com/office/drawing/2014/main" id="{419641AD-1422-4F42-9A18-94CADA305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9" name="TextBox 8">
            <a:extLst>
              <a:ext uri="{FF2B5EF4-FFF2-40B4-BE49-F238E27FC236}">
                <a16:creationId xmlns:a16="http://schemas.microsoft.com/office/drawing/2014/main" id="{C58EE264-6116-4E01-B028-DD174948DE3C}"/>
              </a:ext>
            </a:extLst>
          </p:cNvPr>
          <p:cNvSpPr txBox="1"/>
          <p:nvPr/>
        </p:nvSpPr>
        <p:spPr>
          <a:xfrm>
            <a:off x="267925" y="1624094"/>
            <a:ext cx="11656150" cy="3908762"/>
          </a:xfrm>
          <a:prstGeom prst="rect">
            <a:avLst/>
          </a:prstGeom>
          <a:noFill/>
        </p:spPr>
        <p:txBody>
          <a:bodyPr wrap="square" rtlCol="0">
            <a:spAutoFit/>
          </a:bodyPr>
          <a:lstStyle/>
          <a:p>
            <a:r>
              <a:rPr lang="en-US" sz="4400" i="0" u="sng" strike="noStrike" baseline="0" dirty="0">
                <a:ln w="0">
                  <a:solidFill>
                    <a:schemeClr val="tx1"/>
                  </a:solidFill>
                </a:ln>
                <a:effectLst>
                  <a:outerShdw blurRad="38100" dist="19050" dir="2700000" algn="tl" rotWithShape="0">
                    <a:schemeClr val="dk1">
                      <a:alpha val="40000"/>
                    </a:schemeClr>
                  </a:outerShdw>
                </a:effectLst>
              </a:rPr>
              <a:t>Development</a:t>
            </a:r>
            <a:endParaRPr lang="en-US" sz="2000" i="0" u="sng" strike="noStrike" baseline="0" dirty="0">
              <a:ln w="0">
                <a:solidFill>
                  <a:schemeClr val="tx1"/>
                </a:solidFill>
              </a:ln>
              <a:effectLst>
                <a:outerShdw blurRad="38100" dist="19050" dir="2700000" algn="tl" rotWithShape="0">
                  <a:schemeClr val="dk1">
                    <a:alpha val="40000"/>
                  </a:schemeClr>
                </a:outerShdw>
              </a:effectLst>
            </a:endParaRPr>
          </a:p>
          <a:p>
            <a:r>
              <a:rPr lang="en-US" sz="3200" i="0" u="none" strike="noStrike" baseline="0" dirty="0">
                <a:ln w="0">
                  <a:solidFill>
                    <a:schemeClr val="tx1"/>
                  </a:solidFill>
                </a:ln>
                <a:effectLst>
                  <a:outerShdw blurRad="38100" dist="19050" dir="2700000" algn="tl" rotWithShape="0">
                    <a:schemeClr val="dk1">
                      <a:alpha val="40000"/>
                    </a:schemeClr>
                  </a:outerShdw>
                </a:effectLst>
              </a:rPr>
              <a:t>o 2020-21: Working Title Playwrights Apprenticeship</a:t>
            </a:r>
          </a:p>
          <a:p>
            <a:pPr lvl="1"/>
            <a:r>
              <a:rPr lang="en-US" sz="2800" i="0" u="none" strike="noStrike" baseline="0" dirty="0">
                <a:ln w="0">
                  <a:solidFill>
                    <a:schemeClr val="tx1"/>
                  </a:solidFill>
                </a:ln>
                <a:effectLst>
                  <a:outerShdw blurRad="38100" dist="19050" dir="2700000" algn="tl" rotWithShape="0">
                    <a:schemeClr val="dk1">
                      <a:alpha val="40000"/>
                    </a:schemeClr>
                  </a:outerShdw>
                </a:effectLst>
              </a:rPr>
              <a:t>o 4 Readings with Talkback</a:t>
            </a:r>
          </a:p>
          <a:p>
            <a:pPr lvl="1"/>
            <a:r>
              <a:rPr lang="en-US" sz="2800" i="0" u="none" strike="noStrike" baseline="0" dirty="0">
                <a:ln w="0">
                  <a:solidFill>
                    <a:schemeClr val="tx1"/>
                  </a:solidFill>
                </a:ln>
                <a:effectLst>
                  <a:outerShdw blurRad="38100" dist="19050" dir="2700000" algn="tl" rotWithShape="0">
                    <a:schemeClr val="dk1">
                      <a:alpha val="40000"/>
                    </a:schemeClr>
                  </a:outerShdw>
                </a:effectLst>
              </a:rPr>
              <a:t>o </a:t>
            </a:r>
            <a:r>
              <a:rPr lang="en-US" sz="2800" dirty="0">
                <a:ln w="0">
                  <a:solidFill>
                    <a:schemeClr val="tx1"/>
                  </a:solidFill>
                </a:ln>
                <a:effectLst>
                  <a:outerShdw blurRad="38100" dist="19050" dir="2700000" algn="tl" rotWithShape="0">
                    <a:schemeClr val="dk1">
                      <a:alpha val="40000"/>
                    </a:schemeClr>
                  </a:outerShdw>
                </a:effectLst>
              </a:rPr>
              <a:t>July 2021</a:t>
            </a:r>
            <a:r>
              <a:rPr lang="en-US" sz="2800" i="0" u="none" strike="noStrike" baseline="0" dirty="0">
                <a:ln w="0">
                  <a:solidFill>
                    <a:schemeClr val="tx1"/>
                  </a:solidFill>
                </a:ln>
                <a:effectLst>
                  <a:outerShdw blurRad="38100" dist="19050" dir="2700000" algn="tl" rotWithShape="0">
                    <a:schemeClr val="dk1">
                      <a:alpha val="40000"/>
                    </a:schemeClr>
                  </a:outerShdw>
                </a:effectLst>
              </a:rPr>
              <a:t>: Concert Reading with Talkback</a:t>
            </a:r>
          </a:p>
          <a:p>
            <a:pPr lvl="1"/>
            <a:r>
              <a:rPr lang="en-US" sz="2800" i="0" u="none" strike="noStrike" baseline="0" dirty="0">
                <a:ln w="0">
                  <a:solidFill>
                    <a:schemeClr val="tx1"/>
                  </a:solidFill>
                </a:ln>
                <a:effectLst>
                  <a:outerShdw blurRad="38100" dist="19050" dir="2700000" algn="tl" rotWithShape="0">
                    <a:schemeClr val="dk1">
                      <a:alpha val="40000"/>
                    </a:schemeClr>
                  </a:outerShdw>
                </a:effectLst>
              </a:rPr>
              <a:t>o Raised $2020 from 13 donors</a:t>
            </a:r>
          </a:p>
          <a:p>
            <a:r>
              <a:rPr lang="en-US" sz="3200" i="0" u="none" strike="noStrike" baseline="0" dirty="0">
                <a:ln w="0">
                  <a:solidFill>
                    <a:schemeClr val="tx1"/>
                  </a:solidFill>
                </a:ln>
                <a:effectLst>
                  <a:outerShdw blurRad="38100" dist="19050" dir="2700000" algn="tl" rotWithShape="0">
                    <a:schemeClr val="dk1">
                      <a:alpha val="40000"/>
                    </a:schemeClr>
                  </a:outerShdw>
                </a:effectLst>
              </a:rPr>
              <a:t>o 2021: Theater Resources Unlimited</a:t>
            </a:r>
          </a:p>
          <a:p>
            <a:pPr lvl="1"/>
            <a:r>
              <a:rPr lang="en-US" sz="2800" i="0" u="none" strike="noStrike" baseline="0" dirty="0">
                <a:ln w="0">
                  <a:solidFill>
                    <a:schemeClr val="tx1"/>
                  </a:solidFill>
                </a:ln>
                <a:effectLst>
                  <a:outerShdw blurRad="38100" dist="19050" dir="2700000" algn="tl" rotWithShape="0">
                    <a:schemeClr val="dk1">
                      <a:alpha val="40000"/>
                    </a:schemeClr>
                  </a:outerShdw>
                </a:effectLst>
              </a:rPr>
              <a:t>o 2 Musical Workshops</a:t>
            </a:r>
          </a:p>
          <a:p>
            <a:pPr lvl="1"/>
            <a:r>
              <a:rPr lang="en-US" sz="2800" i="0" u="none" strike="noStrike" baseline="0" dirty="0">
                <a:ln w="0">
                  <a:solidFill>
                    <a:schemeClr val="tx1"/>
                  </a:solidFill>
                </a:ln>
                <a:effectLst>
                  <a:outerShdw blurRad="38100" dist="19050" dir="2700000" algn="tl" rotWithShape="0">
                    <a:schemeClr val="dk1">
                      <a:alpha val="40000"/>
                    </a:schemeClr>
                  </a:outerShdw>
                </a:effectLst>
              </a:rPr>
              <a:t>o December 2021: Director Lab</a:t>
            </a:r>
          </a:p>
        </p:txBody>
      </p:sp>
      <p:sp>
        <p:nvSpPr>
          <p:cNvPr id="10" name="TextBox 9">
            <a:extLst>
              <a:ext uri="{FF2B5EF4-FFF2-40B4-BE49-F238E27FC236}">
                <a16:creationId xmlns:a16="http://schemas.microsoft.com/office/drawing/2014/main" id="{0087149C-19A8-4CE8-AEB1-3022A5686CD7}"/>
              </a:ext>
            </a:extLst>
          </p:cNvPr>
          <p:cNvSpPr txBox="1"/>
          <p:nvPr/>
        </p:nvSpPr>
        <p:spPr>
          <a:xfrm>
            <a:off x="6095999" y="5380671"/>
            <a:ext cx="6095999"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7" name="TextBox 6">
            <a:extLst>
              <a:ext uri="{FF2B5EF4-FFF2-40B4-BE49-F238E27FC236}">
                <a16:creationId xmlns:a16="http://schemas.microsoft.com/office/drawing/2014/main" id="{BEE7E775-814D-45DA-B53C-96C3C51B616C}"/>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pic>
        <p:nvPicPr>
          <p:cNvPr id="4" name="Picture 3" descr="Text&#10;&#10;Description automatically generated">
            <a:extLst>
              <a:ext uri="{FF2B5EF4-FFF2-40B4-BE49-F238E27FC236}">
                <a16:creationId xmlns:a16="http://schemas.microsoft.com/office/drawing/2014/main" id="{3AA1C24D-18CD-416C-BB35-F8C63EBBD3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762" y="0"/>
            <a:ext cx="6095238" cy="1723810"/>
          </a:xfrm>
          <a:prstGeom prst="rect">
            <a:avLst/>
          </a:prstGeom>
        </p:spPr>
      </p:pic>
      <p:pic>
        <p:nvPicPr>
          <p:cNvPr id="8" name="Picture 7" descr="Logo&#10;&#10;Description automatically generated">
            <a:extLst>
              <a:ext uri="{FF2B5EF4-FFF2-40B4-BE49-F238E27FC236}">
                <a16:creationId xmlns:a16="http://schemas.microsoft.com/office/drawing/2014/main" id="{B69982C9-FE3D-48F7-ABDC-CA86FB1EFC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03440" y="3845904"/>
            <a:ext cx="2920635" cy="1625397"/>
          </a:xfrm>
          <a:prstGeom prst="rect">
            <a:avLst/>
          </a:prstGeom>
        </p:spPr>
      </p:pic>
    </p:spTree>
    <p:extLst>
      <p:ext uri="{BB962C8B-B14F-4D97-AF65-F5344CB8AC3E}">
        <p14:creationId xmlns:p14="http://schemas.microsoft.com/office/powerpoint/2010/main" val="3859282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ouple of people posing for the camera&#10;&#10;Description automatically generated with low confidence">
            <a:extLst>
              <a:ext uri="{FF2B5EF4-FFF2-40B4-BE49-F238E27FC236}">
                <a16:creationId xmlns:a16="http://schemas.microsoft.com/office/drawing/2014/main" id="{3C457120-2954-4404-A290-578BD1709545}"/>
              </a:ext>
            </a:extLst>
          </p:cNvPr>
          <p:cNvPicPr>
            <a:picLocks noChangeAspect="1"/>
          </p:cNvPicPr>
          <p:nvPr/>
        </p:nvPicPr>
        <p:blipFill rotWithShape="1">
          <a:blip r:embed="rId3">
            <a:extLst>
              <a:ext uri="{28A0092B-C50C-407E-A947-70E740481C1C}">
                <a14:useLocalDpi xmlns:a14="http://schemas.microsoft.com/office/drawing/2010/main" val="0"/>
              </a:ext>
            </a:extLst>
          </a:blip>
          <a:srcRect t="1252"/>
          <a:stretch/>
        </p:blipFill>
        <p:spPr>
          <a:xfrm>
            <a:off x="4976026" y="640533"/>
            <a:ext cx="6572506" cy="5562301"/>
          </a:xfrm>
          <a:prstGeom prst="rect">
            <a:avLst/>
          </a:prstGeom>
        </p:spPr>
      </p:pic>
      <p:pic>
        <p:nvPicPr>
          <p:cNvPr id="4" name="Picture 3">
            <a:extLst>
              <a:ext uri="{FF2B5EF4-FFF2-40B4-BE49-F238E27FC236}">
                <a16:creationId xmlns:a16="http://schemas.microsoft.com/office/drawing/2014/main" id="{D3AACECD-C639-4108-ABCB-BE24AAB1F0D2}"/>
              </a:ext>
            </a:extLst>
          </p:cNvPr>
          <p:cNvPicPr>
            <a:picLocks noChangeAspect="1"/>
          </p:cNvPicPr>
          <p:nvPr/>
        </p:nvPicPr>
        <p:blipFill rotWithShape="1">
          <a:blip r:embed="rId4">
            <a:extLst>
              <a:ext uri="{28A0092B-C50C-407E-A947-70E740481C1C}">
                <a14:useLocalDpi xmlns:a14="http://schemas.microsoft.com/office/drawing/2010/main" val="0"/>
              </a:ext>
            </a:extLst>
          </a:blip>
          <a:srcRect l="37856" r="14063"/>
          <a:stretch/>
        </p:blipFill>
        <p:spPr>
          <a:xfrm>
            <a:off x="643467" y="640534"/>
            <a:ext cx="4010829" cy="5562301"/>
          </a:xfrm>
          <a:prstGeom prst="rect">
            <a:avLst/>
          </a:prstGeom>
        </p:spPr>
      </p:pic>
      <p:sp>
        <p:nvSpPr>
          <p:cNvPr id="19" name="Title 5">
            <a:extLst>
              <a:ext uri="{FF2B5EF4-FFF2-40B4-BE49-F238E27FC236}">
                <a16:creationId xmlns:a16="http://schemas.microsoft.com/office/drawing/2014/main" id="{71E2FD3C-0F00-4D0C-B832-488C65BEE24F}"/>
              </a:ext>
            </a:extLst>
          </p:cNvPr>
          <p:cNvSpPr>
            <a:spLocks noGrp="1"/>
          </p:cNvSpPr>
          <p:nvPr>
            <p:ph type="title"/>
          </p:nvPr>
        </p:nvSpPr>
        <p:spPr>
          <a:xfrm>
            <a:off x="1143001" y="-1"/>
            <a:ext cx="9905998" cy="643468"/>
          </a:xfrm>
        </p:spPr>
        <p:txBody>
          <a:bodyPr/>
          <a:lstStyle/>
          <a:p>
            <a:pPr algn="ctr"/>
            <a:r>
              <a:rPr lang="en-US" b="1" dirty="0">
                <a:solidFill>
                  <a:schemeClr val="tx1"/>
                </a:solidFill>
                <a:latin typeface="Bodoni MT" panose="02070603080606020203" pitchFamily="18" charset="0"/>
                <a:ea typeface="Cambria" panose="02040503050406030204" pitchFamily="18" charset="0"/>
              </a:rPr>
              <a:t>Jordan Alexandria </a:t>
            </a:r>
            <a:r>
              <a:rPr lang="en-US" b="1" dirty="0" err="1">
                <a:solidFill>
                  <a:schemeClr val="tx1"/>
                </a:solidFill>
                <a:latin typeface="Bodoni MT" panose="02070603080606020203" pitchFamily="18" charset="0"/>
                <a:ea typeface="Cambria" panose="02040503050406030204" pitchFamily="18" charset="0"/>
              </a:rPr>
              <a:t>ealey</a:t>
            </a:r>
            <a:endParaRPr lang="en-US" b="1" dirty="0">
              <a:solidFill>
                <a:schemeClr val="tx1"/>
              </a:solidFill>
              <a:latin typeface="Bodoni MT" panose="02070603080606020203" pitchFamily="18" charset="0"/>
            </a:endParaRPr>
          </a:p>
        </p:txBody>
      </p:sp>
      <p:sp>
        <p:nvSpPr>
          <p:cNvPr id="7" name="TextBox 6">
            <a:extLst>
              <a:ext uri="{FF2B5EF4-FFF2-40B4-BE49-F238E27FC236}">
                <a16:creationId xmlns:a16="http://schemas.microsoft.com/office/drawing/2014/main" id="{C2B5A6C7-D481-41B9-B421-ABB0B7752BAC}"/>
              </a:ext>
            </a:extLst>
          </p:cNvPr>
          <p:cNvSpPr txBox="1"/>
          <p:nvPr/>
        </p:nvSpPr>
        <p:spPr>
          <a:xfrm>
            <a:off x="0" y="6211701"/>
            <a:ext cx="12192000" cy="646331"/>
          </a:xfrm>
          <a:prstGeom prst="rect">
            <a:avLst/>
          </a:prstGeom>
          <a:noFill/>
        </p:spPr>
        <p:txBody>
          <a:bodyPr wrap="square" rtlCol="0">
            <a:spAutoFit/>
          </a:bodyPr>
          <a:lstStyle/>
          <a:p>
            <a:pPr algn="ctr"/>
            <a:r>
              <a:rPr lang="en-US" sz="3600" dirty="0">
                <a:effectLst>
                  <a:outerShdw blurRad="38100" dist="38100" dir="2700000" algn="tl">
                    <a:srgbClr val="000000">
                      <a:alpha val="43137"/>
                    </a:srgbClr>
                  </a:outerShdw>
                </a:effectLst>
                <a:latin typeface="Bodoni MT" panose="02070603080606020203" pitchFamily="18" charset="0"/>
              </a:rPr>
              <a:t>ELLIPSES Dramaturg | jordanealey.com</a:t>
            </a:r>
          </a:p>
        </p:txBody>
      </p:sp>
    </p:spTree>
    <p:extLst>
      <p:ext uri="{BB962C8B-B14F-4D97-AF65-F5344CB8AC3E}">
        <p14:creationId xmlns:p14="http://schemas.microsoft.com/office/powerpoint/2010/main" val="3488164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picture containing person, child&#10;&#10;Description automatically generated">
            <a:extLst>
              <a:ext uri="{FF2B5EF4-FFF2-40B4-BE49-F238E27FC236}">
                <a16:creationId xmlns:a16="http://schemas.microsoft.com/office/drawing/2014/main" id="{63160A04-EAD9-4AEF-A2D6-858A0FD82B33}"/>
              </a:ext>
            </a:extLst>
          </p:cNvPr>
          <p:cNvPicPr>
            <a:picLocks noChangeAspect="1"/>
          </p:cNvPicPr>
          <p:nvPr/>
        </p:nvPicPr>
        <p:blipFill rotWithShape="1">
          <a:blip r:embed="rId3">
            <a:extLst>
              <a:ext uri="{28A0092B-C50C-407E-A947-70E740481C1C}">
                <a14:useLocalDpi xmlns:a14="http://schemas.microsoft.com/office/drawing/2010/main" val="0"/>
              </a:ext>
            </a:extLst>
          </a:blip>
          <a:srcRect l="10124" r="10124"/>
          <a:stretch/>
        </p:blipFill>
        <p:spPr>
          <a:xfrm>
            <a:off x="643467" y="643366"/>
            <a:ext cx="4010829" cy="5571268"/>
          </a:xfrm>
          <a:prstGeom prst="rect">
            <a:avLst/>
          </a:prstGeom>
        </p:spPr>
      </p:pic>
      <p:pic>
        <p:nvPicPr>
          <p:cNvPr id="6" name="Picture 5" descr="A picture containing text, indoor&#10;&#10;Description automatically generated">
            <a:extLst>
              <a:ext uri="{FF2B5EF4-FFF2-40B4-BE49-F238E27FC236}">
                <a16:creationId xmlns:a16="http://schemas.microsoft.com/office/drawing/2014/main" id="{4C6F8595-8965-4A5E-BD09-10A30E987D07}"/>
              </a:ext>
            </a:extLst>
          </p:cNvPr>
          <p:cNvPicPr>
            <a:picLocks noChangeAspect="1"/>
          </p:cNvPicPr>
          <p:nvPr/>
        </p:nvPicPr>
        <p:blipFill rotWithShape="1">
          <a:blip r:embed="rId4">
            <a:extLst>
              <a:ext uri="{28A0092B-C50C-407E-A947-70E740481C1C}">
                <a14:useLocalDpi xmlns:a14="http://schemas.microsoft.com/office/drawing/2010/main" val="0"/>
              </a:ext>
            </a:extLst>
          </a:blip>
          <a:srcRect r="21329"/>
          <a:stretch/>
        </p:blipFill>
        <p:spPr>
          <a:xfrm>
            <a:off x="4976027" y="646299"/>
            <a:ext cx="6572505" cy="5568234"/>
          </a:xfrm>
          <a:prstGeom prst="rect">
            <a:avLst/>
          </a:prstGeom>
        </p:spPr>
      </p:pic>
      <p:sp>
        <p:nvSpPr>
          <p:cNvPr id="19" name="Title 5">
            <a:extLst>
              <a:ext uri="{FF2B5EF4-FFF2-40B4-BE49-F238E27FC236}">
                <a16:creationId xmlns:a16="http://schemas.microsoft.com/office/drawing/2014/main" id="{71E2FD3C-0F00-4D0C-B832-488C65BEE24F}"/>
              </a:ext>
            </a:extLst>
          </p:cNvPr>
          <p:cNvSpPr>
            <a:spLocks noGrp="1"/>
          </p:cNvSpPr>
          <p:nvPr>
            <p:ph type="title"/>
          </p:nvPr>
        </p:nvSpPr>
        <p:spPr>
          <a:xfrm>
            <a:off x="1143001" y="-1"/>
            <a:ext cx="9905998" cy="643468"/>
          </a:xfrm>
        </p:spPr>
        <p:txBody>
          <a:bodyPr/>
          <a:lstStyle/>
          <a:p>
            <a:pPr algn="ctr"/>
            <a:r>
              <a:rPr lang="en-US" b="1" dirty="0">
                <a:solidFill>
                  <a:schemeClr val="tx1"/>
                </a:solidFill>
                <a:latin typeface="Bodoni MT" panose="02070603080606020203" pitchFamily="18" charset="0"/>
                <a:ea typeface="Cambria" panose="02040503050406030204" pitchFamily="18" charset="0"/>
              </a:rPr>
              <a:t>ALIYAH CURRY</a:t>
            </a:r>
            <a:endParaRPr lang="en-US" b="1" dirty="0">
              <a:solidFill>
                <a:schemeClr val="tx1"/>
              </a:solidFill>
              <a:latin typeface="Bodoni MT" panose="02070603080606020203" pitchFamily="18" charset="0"/>
            </a:endParaRPr>
          </a:p>
        </p:txBody>
      </p:sp>
      <p:sp>
        <p:nvSpPr>
          <p:cNvPr id="7" name="TextBox 6">
            <a:extLst>
              <a:ext uri="{FF2B5EF4-FFF2-40B4-BE49-F238E27FC236}">
                <a16:creationId xmlns:a16="http://schemas.microsoft.com/office/drawing/2014/main" id="{C2B5A6C7-D481-41B9-B421-ABB0B7752BAC}"/>
              </a:ext>
            </a:extLst>
          </p:cNvPr>
          <p:cNvSpPr txBox="1"/>
          <p:nvPr/>
        </p:nvSpPr>
        <p:spPr>
          <a:xfrm>
            <a:off x="0" y="6211701"/>
            <a:ext cx="12192000" cy="646331"/>
          </a:xfrm>
          <a:prstGeom prst="rect">
            <a:avLst/>
          </a:prstGeom>
          <a:noFill/>
        </p:spPr>
        <p:txBody>
          <a:bodyPr wrap="square" rtlCol="0">
            <a:spAutoFit/>
          </a:bodyPr>
          <a:lstStyle/>
          <a:p>
            <a:pPr algn="ctr"/>
            <a:r>
              <a:rPr lang="en-US" sz="3600" dirty="0">
                <a:latin typeface="Bodoni MT" panose="02070603080606020203" pitchFamily="18" charset="0"/>
              </a:rPr>
              <a:t>ELLIPSES Director | </a:t>
            </a:r>
            <a:r>
              <a:rPr lang="en-US" sz="3600" dirty="0" err="1">
                <a:latin typeface="Bodoni MT" panose="02070603080606020203" pitchFamily="18" charset="0"/>
              </a:rPr>
              <a:t>theirdaughters.productions</a:t>
            </a:r>
            <a:endParaRPr lang="en-US" sz="3600" dirty="0">
              <a:latin typeface="Bodoni MT" panose="02070603080606020203" pitchFamily="18" charset="0"/>
            </a:endParaRPr>
          </a:p>
        </p:txBody>
      </p:sp>
    </p:spTree>
    <p:extLst>
      <p:ext uri="{BB962C8B-B14F-4D97-AF65-F5344CB8AC3E}">
        <p14:creationId xmlns:p14="http://schemas.microsoft.com/office/powerpoint/2010/main" val="39329293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B4924FE3-8557-4731-8ACE-28D97BB54C35}"/>
              </a:ext>
            </a:extLst>
          </p:cNvPr>
          <p:cNvSpPr>
            <a:spLocks noGrp="1"/>
          </p:cNvSpPr>
          <p:nvPr>
            <p:ph type="title"/>
          </p:nvPr>
        </p:nvSpPr>
        <p:spPr>
          <a:xfrm>
            <a:off x="1143001" y="-1"/>
            <a:ext cx="9905998" cy="643468"/>
          </a:xfrm>
        </p:spPr>
        <p:txBody>
          <a:bodyPr/>
          <a:lstStyle/>
          <a:p>
            <a:pPr algn="ctr"/>
            <a:r>
              <a:rPr lang="en-US" b="1" dirty="0">
                <a:solidFill>
                  <a:schemeClr val="tx1"/>
                </a:solidFill>
                <a:latin typeface="Bodoni MT" panose="02070603080606020203" pitchFamily="18" charset="0"/>
                <a:ea typeface="Cambria" panose="02040503050406030204" pitchFamily="18" charset="0"/>
              </a:rPr>
              <a:t>Alexis ‘Lexi’ McKay</a:t>
            </a:r>
            <a:endParaRPr lang="en-US" b="1" dirty="0">
              <a:solidFill>
                <a:schemeClr val="tx1"/>
              </a:solidFill>
              <a:latin typeface="Bodoni MT" panose="02070603080606020203" pitchFamily="18" charset="0"/>
            </a:endParaRPr>
          </a:p>
        </p:txBody>
      </p:sp>
      <p:sp>
        <p:nvSpPr>
          <p:cNvPr id="5" name="TextBox 4">
            <a:extLst>
              <a:ext uri="{FF2B5EF4-FFF2-40B4-BE49-F238E27FC236}">
                <a16:creationId xmlns:a16="http://schemas.microsoft.com/office/drawing/2014/main" id="{898E0436-5B2D-4042-A2D6-A7DA71A69CD3}"/>
              </a:ext>
            </a:extLst>
          </p:cNvPr>
          <p:cNvSpPr txBox="1"/>
          <p:nvPr/>
        </p:nvSpPr>
        <p:spPr>
          <a:xfrm>
            <a:off x="0" y="6211701"/>
            <a:ext cx="12192000" cy="646331"/>
          </a:xfrm>
          <a:prstGeom prst="rect">
            <a:avLst/>
          </a:prstGeom>
          <a:noFill/>
        </p:spPr>
        <p:txBody>
          <a:bodyPr wrap="square" rtlCol="0">
            <a:spAutoFit/>
          </a:bodyPr>
          <a:lstStyle/>
          <a:p>
            <a:pPr algn="ctr"/>
            <a:r>
              <a:rPr lang="en-US" sz="3600" dirty="0">
                <a:effectLst>
                  <a:outerShdw blurRad="38100" dist="38100" dir="2700000" algn="tl">
                    <a:srgbClr val="000000">
                      <a:alpha val="43137"/>
                    </a:srgbClr>
                  </a:outerShdw>
                </a:effectLst>
                <a:latin typeface="Bodoni MT" panose="02070603080606020203" pitchFamily="18" charset="0"/>
              </a:rPr>
              <a:t>ELLIPSES Stage Manager</a:t>
            </a:r>
          </a:p>
        </p:txBody>
      </p:sp>
      <p:pic>
        <p:nvPicPr>
          <p:cNvPr id="6" name="Picture 5">
            <a:extLst>
              <a:ext uri="{FF2B5EF4-FFF2-40B4-BE49-F238E27FC236}">
                <a16:creationId xmlns:a16="http://schemas.microsoft.com/office/drawing/2014/main" id="{FA57C25A-1B84-4B70-805B-5C63FE54832D}"/>
              </a:ext>
            </a:extLst>
          </p:cNvPr>
          <p:cNvPicPr>
            <a:picLocks noChangeAspect="1"/>
          </p:cNvPicPr>
          <p:nvPr/>
        </p:nvPicPr>
        <p:blipFill>
          <a:blip r:embed="rId3">
            <a:extLst>
              <a:ext uri="{28A0092B-C50C-407E-A947-70E740481C1C}">
                <a14:useLocalDpi xmlns:a14="http://schemas.microsoft.com/office/drawing/2010/main" val="0"/>
              </a:ext>
            </a:extLst>
          </a:blip>
          <a:srcRect l="16767" r="16767"/>
          <a:stretch/>
        </p:blipFill>
        <p:spPr>
          <a:xfrm>
            <a:off x="4976026" y="640533"/>
            <a:ext cx="6572506" cy="5562301"/>
          </a:xfrm>
          <a:prstGeom prst="rect">
            <a:avLst/>
          </a:prstGeom>
        </p:spPr>
      </p:pic>
      <p:pic>
        <p:nvPicPr>
          <p:cNvPr id="7" name="Picture 6">
            <a:extLst>
              <a:ext uri="{FF2B5EF4-FFF2-40B4-BE49-F238E27FC236}">
                <a16:creationId xmlns:a16="http://schemas.microsoft.com/office/drawing/2014/main" id="{55B7B625-B4A0-4B7D-9A3F-122797CA0AA5}"/>
              </a:ext>
            </a:extLst>
          </p:cNvPr>
          <p:cNvPicPr>
            <a:picLocks noChangeAspect="1"/>
          </p:cNvPicPr>
          <p:nvPr/>
        </p:nvPicPr>
        <p:blipFill>
          <a:blip r:embed="rId4">
            <a:extLst>
              <a:ext uri="{28A0092B-C50C-407E-A947-70E740481C1C}">
                <a14:useLocalDpi xmlns:a14="http://schemas.microsoft.com/office/drawing/2010/main" val="0"/>
              </a:ext>
            </a:extLst>
          </a:blip>
          <a:srcRect l="4874" r="4874"/>
          <a:stretch/>
        </p:blipFill>
        <p:spPr>
          <a:xfrm>
            <a:off x="643467" y="640534"/>
            <a:ext cx="4010829" cy="5562301"/>
          </a:xfrm>
          <a:prstGeom prst="rect">
            <a:avLst/>
          </a:prstGeom>
        </p:spPr>
      </p:pic>
    </p:spTree>
    <p:extLst>
      <p:ext uri="{BB962C8B-B14F-4D97-AF65-F5344CB8AC3E}">
        <p14:creationId xmlns:p14="http://schemas.microsoft.com/office/powerpoint/2010/main" val="3365336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sitting in a classroom&#10;&#10;Description automatically generated with medium confidence">
            <a:extLst>
              <a:ext uri="{FF2B5EF4-FFF2-40B4-BE49-F238E27FC236}">
                <a16:creationId xmlns:a16="http://schemas.microsoft.com/office/drawing/2014/main" id="{C6D8DFE1-B194-41D0-9A4D-94A4C53B39A8}"/>
              </a:ext>
            </a:extLst>
          </p:cNvPr>
          <p:cNvPicPr>
            <a:picLocks noChangeAspect="1"/>
          </p:cNvPicPr>
          <p:nvPr/>
        </p:nvPicPr>
        <p:blipFill rotWithShape="1">
          <a:blip r:embed="rId3">
            <a:extLst>
              <a:ext uri="{28A0092B-C50C-407E-A947-70E740481C1C}">
                <a14:useLocalDpi xmlns:a14="http://schemas.microsoft.com/office/drawing/2010/main" val="0"/>
              </a:ext>
            </a:extLst>
          </a:blip>
          <a:srcRect l="35809"/>
          <a:stretch/>
        </p:blipFill>
        <p:spPr>
          <a:xfrm>
            <a:off x="4976026" y="649131"/>
            <a:ext cx="6572506" cy="5559738"/>
          </a:xfrm>
          <a:prstGeom prst="rect">
            <a:avLst/>
          </a:prstGeom>
        </p:spPr>
      </p:pic>
      <p:pic>
        <p:nvPicPr>
          <p:cNvPr id="8" name="Picture 7" descr="A picture containing person, wall, indoor, posing&#10;&#10;Description automatically generated">
            <a:extLst>
              <a:ext uri="{FF2B5EF4-FFF2-40B4-BE49-F238E27FC236}">
                <a16:creationId xmlns:a16="http://schemas.microsoft.com/office/drawing/2014/main" id="{CC6A7E08-16B6-4844-A6CE-7E4F7587D6BF}"/>
              </a:ext>
            </a:extLst>
          </p:cNvPr>
          <p:cNvPicPr>
            <a:picLocks noChangeAspect="1"/>
          </p:cNvPicPr>
          <p:nvPr/>
        </p:nvPicPr>
        <p:blipFill rotWithShape="1">
          <a:blip r:embed="rId4">
            <a:extLst>
              <a:ext uri="{28A0092B-C50C-407E-A947-70E740481C1C}">
                <a14:useLocalDpi xmlns:a14="http://schemas.microsoft.com/office/drawing/2010/main" val="0"/>
              </a:ext>
            </a:extLst>
          </a:blip>
          <a:srcRect l="13967" r="13967"/>
          <a:stretch/>
        </p:blipFill>
        <p:spPr>
          <a:xfrm>
            <a:off x="643467" y="643366"/>
            <a:ext cx="4010829" cy="5565503"/>
          </a:xfrm>
          <a:prstGeom prst="rect">
            <a:avLst/>
          </a:prstGeom>
        </p:spPr>
      </p:pic>
      <p:sp>
        <p:nvSpPr>
          <p:cNvPr id="19" name="Title 5">
            <a:extLst>
              <a:ext uri="{FF2B5EF4-FFF2-40B4-BE49-F238E27FC236}">
                <a16:creationId xmlns:a16="http://schemas.microsoft.com/office/drawing/2014/main" id="{71E2FD3C-0F00-4D0C-B832-488C65BEE24F}"/>
              </a:ext>
            </a:extLst>
          </p:cNvPr>
          <p:cNvSpPr>
            <a:spLocks noGrp="1"/>
          </p:cNvSpPr>
          <p:nvPr>
            <p:ph type="title"/>
          </p:nvPr>
        </p:nvSpPr>
        <p:spPr>
          <a:xfrm>
            <a:off x="1143001" y="-1"/>
            <a:ext cx="9905998" cy="643468"/>
          </a:xfrm>
        </p:spPr>
        <p:txBody>
          <a:bodyPr/>
          <a:lstStyle/>
          <a:p>
            <a:pPr algn="ctr"/>
            <a:r>
              <a:rPr lang="en-US" b="1" dirty="0">
                <a:solidFill>
                  <a:schemeClr val="tx1"/>
                </a:solidFill>
                <a:latin typeface="Bodoni MT" panose="02070603080606020203" pitchFamily="18" charset="0"/>
                <a:ea typeface="Cambria" panose="02040503050406030204" pitchFamily="18" charset="0"/>
              </a:rPr>
              <a:t>Amber Bradshaw</a:t>
            </a:r>
            <a:endParaRPr lang="en-US" b="1" dirty="0">
              <a:solidFill>
                <a:schemeClr val="tx1"/>
              </a:solidFill>
              <a:latin typeface="Bodoni MT" panose="02070603080606020203" pitchFamily="18" charset="0"/>
            </a:endParaRPr>
          </a:p>
        </p:txBody>
      </p:sp>
      <p:sp>
        <p:nvSpPr>
          <p:cNvPr id="7" name="TextBox 6">
            <a:extLst>
              <a:ext uri="{FF2B5EF4-FFF2-40B4-BE49-F238E27FC236}">
                <a16:creationId xmlns:a16="http://schemas.microsoft.com/office/drawing/2014/main" id="{C2B5A6C7-D481-41B9-B421-ABB0B7752BAC}"/>
              </a:ext>
            </a:extLst>
          </p:cNvPr>
          <p:cNvSpPr txBox="1"/>
          <p:nvPr/>
        </p:nvSpPr>
        <p:spPr>
          <a:xfrm>
            <a:off x="0" y="6211701"/>
            <a:ext cx="12192000" cy="646331"/>
          </a:xfrm>
          <a:prstGeom prst="rect">
            <a:avLst/>
          </a:prstGeom>
          <a:noFill/>
        </p:spPr>
        <p:txBody>
          <a:bodyPr wrap="square" rtlCol="0">
            <a:spAutoFit/>
          </a:bodyPr>
          <a:lstStyle/>
          <a:p>
            <a:pPr algn="ctr"/>
            <a:r>
              <a:rPr lang="en-US" sz="3600" dirty="0">
                <a:effectLst>
                  <a:outerShdw blurRad="38100" dist="38100" dir="2700000" algn="tl">
                    <a:srgbClr val="000000">
                      <a:alpha val="43137"/>
                    </a:srgbClr>
                  </a:outerShdw>
                </a:effectLst>
                <a:latin typeface="Bodoni MT" panose="02070603080606020203" pitchFamily="18" charset="0"/>
              </a:rPr>
              <a:t>The Managing Artistic Director of Working Title Playwrights</a:t>
            </a:r>
          </a:p>
        </p:txBody>
      </p:sp>
    </p:spTree>
    <p:extLst>
      <p:ext uri="{BB962C8B-B14F-4D97-AF65-F5344CB8AC3E}">
        <p14:creationId xmlns:p14="http://schemas.microsoft.com/office/powerpoint/2010/main" val="1010719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ark&#10;&#10;Description automatically generated">
            <a:extLst>
              <a:ext uri="{FF2B5EF4-FFF2-40B4-BE49-F238E27FC236}">
                <a16:creationId xmlns:a16="http://schemas.microsoft.com/office/drawing/2014/main" id="{419641AD-1422-4F42-9A18-94CADA305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9" name="TextBox 8">
            <a:extLst>
              <a:ext uri="{FF2B5EF4-FFF2-40B4-BE49-F238E27FC236}">
                <a16:creationId xmlns:a16="http://schemas.microsoft.com/office/drawing/2014/main" id="{C58EE264-6116-4E01-B028-DD174948DE3C}"/>
              </a:ext>
            </a:extLst>
          </p:cNvPr>
          <p:cNvSpPr txBox="1"/>
          <p:nvPr/>
        </p:nvSpPr>
        <p:spPr>
          <a:xfrm>
            <a:off x="267925" y="1624094"/>
            <a:ext cx="11656150" cy="3416320"/>
          </a:xfrm>
          <a:prstGeom prst="rect">
            <a:avLst/>
          </a:prstGeom>
          <a:noFill/>
        </p:spPr>
        <p:txBody>
          <a:bodyPr wrap="square" rtlCol="0">
            <a:spAutoFit/>
          </a:bodyPr>
          <a:lstStyle/>
          <a:p>
            <a:r>
              <a:rPr lang="en-US" sz="4400" i="0" u="sng" strike="noStrike" baseline="0" dirty="0">
                <a:ln w="0">
                  <a:solidFill>
                    <a:schemeClr val="tx1"/>
                  </a:solidFill>
                </a:ln>
                <a:effectLst>
                  <a:outerShdw blurRad="38100" dist="19050" dir="2700000" algn="tl" rotWithShape="0">
                    <a:schemeClr val="dk1">
                      <a:alpha val="40000"/>
                    </a:schemeClr>
                  </a:outerShdw>
                </a:effectLst>
              </a:rPr>
              <a:t>Next Steps</a:t>
            </a:r>
          </a:p>
          <a:p>
            <a:r>
              <a:rPr lang="en-US" sz="3600" i="0" u="none" strike="noStrike" baseline="0" dirty="0">
                <a:ln w="0">
                  <a:solidFill>
                    <a:schemeClr val="tx1"/>
                  </a:solidFill>
                </a:ln>
                <a:effectLst>
                  <a:outerShdw blurRad="38100" dist="19050" dir="2700000" algn="tl" rotWithShape="0">
                    <a:schemeClr val="dk1">
                      <a:alpha val="40000"/>
                    </a:schemeClr>
                  </a:outerShdw>
                </a:effectLst>
              </a:rPr>
              <a:t>o Apply for more developmental programs</a:t>
            </a:r>
          </a:p>
          <a:p>
            <a:r>
              <a:rPr lang="en-US" sz="3200" i="0" u="none" strike="noStrike" baseline="0" dirty="0">
                <a:ln w="0">
                  <a:solidFill>
                    <a:schemeClr val="tx1"/>
                  </a:solidFill>
                </a:ln>
                <a:effectLst>
                  <a:outerShdw blurRad="38100" dist="19050" dir="2700000" algn="tl" rotWithShape="0">
                    <a:schemeClr val="dk1">
                      <a:alpha val="40000"/>
                    </a:schemeClr>
                  </a:outerShdw>
                </a:effectLst>
              </a:rPr>
              <a:t>	o ELLIPSES is a current </a:t>
            </a:r>
            <a:r>
              <a:rPr lang="en-US" sz="3200" i="0" u="none" strike="noStrike" baseline="0" dirty="0">
                <a:ln w="0">
                  <a:solidFill>
                    <a:schemeClr val="tx1"/>
                  </a:solidFill>
                </a:ln>
                <a:solidFill>
                  <a:srgbClr val="0077D4"/>
                </a:solidFill>
                <a:effectLst>
                  <a:outerShdw blurRad="38100" dist="19050" dir="2700000" algn="tl" rotWithShape="0">
                    <a:schemeClr val="dk1">
                      <a:alpha val="40000"/>
                    </a:schemeClr>
                  </a:outerShdw>
                </a:effectLst>
              </a:rPr>
              <a:t>2022 O’Neill Semifinalist</a:t>
            </a:r>
          </a:p>
          <a:p>
            <a:r>
              <a:rPr lang="en-US" sz="3600" i="0" u="none" strike="noStrike" baseline="0" dirty="0">
                <a:ln w="0">
                  <a:solidFill>
                    <a:schemeClr val="tx1"/>
                  </a:solidFill>
                </a:ln>
                <a:effectLst>
                  <a:outerShdw blurRad="38100" dist="19050" dir="2700000" algn="tl" rotWithShape="0">
                    <a:schemeClr val="dk1">
                      <a:alpha val="40000"/>
                    </a:schemeClr>
                  </a:outerShdw>
                </a:effectLst>
              </a:rPr>
              <a:t>o Development in the collegiate circuit</a:t>
            </a:r>
            <a:endParaRPr lang="en-US" sz="3200" i="0" u="none" strike="noStrike" baseline="0" dirty="0">
              <a:ln w="0">
                <a:solidFill>
                  <a:schemeClr val="tx1"/>
                </a:solidFill>
              </a:ln>
              <a:effectLst>
                <a:outerShdw blurRad="38100" dist="19050" dir="2700000" algn="tl" rotWithShape="0">
                  <a:schemeClr val="dk1">
                    <a:alpha val="40000"/>
                  </a:schemeClr>
                </a:outerShdw>
              </a:effectLst>
            </a:endParaRPr>
          </a:p>
          <a:p>
            <a:pPr lvl="1"/>
            <a:r>
              <a:rPr lang="en-US" sz="3200" i="0" u="none" strike="noStrike" baseline="0" dirty="0">
                <a:ln w="0">
                  <a:solidFill>
                    <a:schemeClr val="tx1"/>
                  </a:solidFill>
                </a:ln>
                <a:effectLst>
                  <a:outerShdw blurRad="38100" dist="19050" dir="2700000" algn="tl" rotWithShape="0">
                    <a:schemeClr val="dk1">
                      <a:alpha val="40000"/>
                    </a:schemeClr>
                  </a:outerShdw>
                </a:effectLst>
              </a:rPr>
              <a:t>o Looking to connect with universities’ theatre and astronomy departments</a:t>
            </a:r>
          </a:p>
        </p:txBody>
      </p:sp>
      <p:sp>
        <p:nvSpPr>
          <p:cNvPr id="10" name="TextBox 9">
            <a:extLst>
              <a:ext uri="{FF2B5EF4-FFF2-40B4-BE49-F238E27FC236}">
                <a16:creationId xmlns:a16="http://schemas.microsoft.com/office/drawing/2014/main" id="{0087149C-19A8-4CE8-AEB1-3022A5686CD7}"/>
              </a:ext>
            </a:extLst>
          </p:cNvPr>
          <p:cNvSpPr txBox="1"/>
          <p:nvPr/>
        </p:nvSpPr>
        <p:spPr>
          <a:xfrm>
            <a:off x="6095999" y="5380671"/>
            <a:ext cx="6095999"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7" name="TextBox 6">
            <a:extLst>
              <a:ext uri="{FF2B5EF4-FFF2-40B4-BE49-F238E27FC236}">
                <a16:creationId xmlns:a16="http://schemas.microsoft.com/office/drawing/2014/main" id="{BEE7E775-814D-45DA-B53C-96C3C51B616C}"/>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pic>
        <p:nvPicPr>
          <p:cNvPr id="8" name="Picture 7">
            <a:extLst>
              <a:ext uri="{FF2B5EF4-FFF2-40B4-BE49-F238E27FC236}">
                <a16:creationId xmlns:a16="http://schemas.microsoft.com/office/drawing/2014/main" id="{4966267A-15D9-4001-8042-3493268CED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8" y="0"/>
            <a:ext cx="6095999" cy="1460915"/>
          </a:xfrm>
          <a:prstGeom prst="rect">
            <a:avLst/>
          </a:prstGeom>
        </p:spPr>
      </p:pic>
    </p:spTree>
    <p:extLst>
      <p:ext uri="{BB962C8B-B14F-4D97-AF65-F5344CB8AC3E}">
        <p14:creationId xmlns:p14="http://schemas.microsoft.com/office/powerpoint/2010/main" val="1298379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dark&#10;&#10;Description automatically generated">
            <a:extLst>
              <a:ext uri="{FF2B5EF4-FFF2-40B4-BE49-F238E27FC236}">
                <a16:creationId xmlns:a16="http://schemas.microsoft.com/office/drawing/2014/main" id="{2DE25F9D-C877-482A-A5B1-EE30D0A755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10" name="TextBox 9">
            <a:extLst>
              <a:ext uri="{FF2B5EF4-FFF2-40B4-BE49-F238E27FC236}">
                <a16:creationId xmlns:a16="http://schemas.microsoft.com/office/drawing/2014/main" id="{36D55971-EF80-441E-93ED-79C0B380C32D}"/>
              </a:ext>
            </a:extLst>
          </p:cNvPr>
          <p:cNvSpPr txBox="1"/>
          <p:nvPr/>
        </p:nvSpPr>
        <p:spPr>
          <a:xfrm>
            <a:off x="6095999" y="5380671"/>
            <a:ext cx="6095999"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11" name="TextBox 10">
            <a:extLst>
              <a:ext uri="{FF2B5EF4-FFF2-40B4-BE49-F238E27FC236}">
                <a16:creationId xmlns:a16="http://schemas.microsoft.com/office/drawing/2014/main" id="{CC97F5BF-9C97-4391-9F42-66B8825EC61E}"/>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pic>
        <p:nvPicPr>
          <p:cNvPr id="9" name="Picture 8" descr="A collage of people&#10;&#10;Description automatically generated with medium confidence">
            <a:extLst>
              <a:ext uri="{FF2B5EF4-FFF2-40B4-BE49-F238E27FC236}">
                <a16:creationId xmlns:a16="http://schemas.microsoft.com/office/drawing/2014/main" id="{6EE21775-0630-4724-A4BB-8E85A676D6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15179648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ark&#10;&#10;Description automatically generated">
            <a:extLst>
              <a:ext uri="{FF2B5EF4-FFF2-40B4-BE49-F238E27FC236}">
                <a16:creationId xmlns:a16="http://schemas.microsoft.com/office/drawing/2014/main" id="{419641AD-1422-4F42-9A18-94CADA305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9" name="TextBox 8">
            <a:extLst>
              <a:ext uri="{FF2B5EF4-FFF2-40B4-BE49-F238E27FC236}">
                <a16:creationId xmlns:a16="http://schemas.microsoft.com/office/drawing/2014/main" id="{C58EE264-6116-4E01-B028-DD174948DE3C}"/>
              </a:ext>
            </a:extLst>
          </p:cNvPr>
          <p:cNvSpPr txBox="1"/>
          <p:nvPr/>
        </p:nvSpPr>
        <p:spPr>
          <a:xfrm>
            <a:off x="267925" y="1624094"/>
            <a:ext cx="11656150" cy="3677930"/>
          </a:xfrm>
          <a:prstGeom prst="rect">
            <a:avLst/>
          </a:prstGeom>
          <a:noFill/>
        </p:spPr>
        <p:txBody>
          <a:bodyPr wrap="square" rtlCol="0">
            <a:spAutoFit/>
          </a:bodyPr>
          <a:lstStyle/>
          <a:p>
            <a:r>
              <a:rPr lang="en-US" sz="4400" i="1" u="sng" dirty="0">
                <a:ln w="0">
                  <a:solidFill>
                    <a:schemeClr val="tx1"/>
                  </a:solidFill>
                </a:ln>
                <a:effectLst>
                  <a:outerShdw blurRad="38100" dist="19050" dir="2700000" algn="tl" rotWithShape="0">
                    <a:schemeClr val="dk1">
                      <a:alpha val="40000"/>
                    </a:schemeClr>
                  </a:outerShdw>
                </a:effectLst>
              </a:rPr>
              <a:t>Unique!</a:t>
            </a:r>
            <a:endParaRPr lang="en-US" sz="2000" i="1" u="sng" strike="noStrike" baseline="0" dirty="0">
              <a:ln w="0">
                <a:solidFill>
                  <a:schemeClr val="tx1"/>
                </a:solidFill>
              </a:ln>
              <a:effectLst>
                <a:outerShdw blurRad="38100" dist="19050" dir="2700000" algn="tl" rotWithShape="0">
                  <a:schemeClr val="dk1">
                    <a:alpha val="40000"/>
                  </a:schemeClr>
                </a:outerShdw>
              </a:effectLst>
            </a:endParaRPr>
          </a:p>
          <a:p>
            <a:r>
              <a:rPr lang="en-US" sz="2700" i="0" u="none" strike="noStrike" baseline="0" dirty="0">
                <a:ln w="0">
                  <a:solidFill>
                    <a:schemeClr val="tx1"/>
                  </a:solidFill>
                </a:ln>
                <a:effectLst>
                  <a:outerShdw blurRad="38100" dist="19050" dir="2700000" algn="tl" rotWithShape="0">
                    <a:schemeClr val="dk1">
                      <a:alpha val="40000"/>
                    </a:schemeClr>
                  </a:outerShdw>
                </a:effectLst>
              </a:rPr>
              <a:t>“I absolutely love this idea.  The idea about a universe that’s a family drama…  How incredible is that…  It’s very unique and very original.”</a:t>
            </a:r>
          </a:p>
          <a:p>
            <a:r>
              <a:rPr lang="en-US" sz="2700" dirty="0">
                <a:ln w="0">
                  <a:solidFill>
                    <a:schemeClr val="tx1"/>
                  </a:solidFill>
                </a:ln>
                <a:effectLst>
                  <a:outerShdw blurRad="38100" dist="19050" dir="2700000" algn="tl" rotWithShape="0">
                    <a:schemeClr val="dk1">
                      <a:alpha val="40000"/>
                    </a:schemeClr>
                  </a:outerShdw>
                </a:effectLst>
              </a:rPr>
              <a:t>- Paul Gordon, Composer/Lyricist of Jane Eyre and Daddy Long Legs</a:t>
            </a:r>
          </a:p>
          <a:p>
            <a:endParaRPr lang="en-US" sz="2700" i="0" u="none" strike="noStrike" baseline="0" dirty="0">
              <a:ln w="0">
                <a:solidFill>
                  <a:schemeClr val="tx1"/>
                </a:solidFill>
              </a:ln>
              <a:effectLst>
                <a:outerShdw blurRad="38100" dist="19050" dir="2700000" algn="tl" rotWithShape="0">
                  <a:schemeClr val="dk1">
                    <a:alpha val="40000"/>
                  </a:schemeClr>
                </a:outerShdw>
              </a:effectLst>
            </a:endParaRPr>
          </a:p>
          <a:p>
            <a:r>
              <a:rPr lang="en-US" sz="2700" i="0" u="none" strike="noStrike" baseline="0" dirty="0">
                <a:ln w="0">
                  <a:solidFill>
                    <a:schemeClr val="tx1"/>
                  </a:solidFill>
                </a:ln>
                <a:effectLst>
                  <a:outerShdw blurRad="38100" dist="19050" dir="2700000" algn="tl" rotWithShape="0">
                    <a:schemeClr val="dk1">
                      <a:alpha val="40000"/>
                    </a:schemeClr>
                  </a:outerShdw>
                </a:effectLst>
              </a:rPr>
              <a:t>“I</a:t>
            </a:r>
            <a:r>
              <a:rPr lang="en-US" sz="23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love</a:t>
            </a:r>
            <a:r>
              <a:rPr lang="en-US" sz="23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stories</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about</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families</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and</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this</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is</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truly</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the</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most</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unique</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I've</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seen.”</a:t>
            </a:r>
          </a:p>
          <a:p>
            <a:r>
              <a:rPr lang="en-US" sz="2700" dirty="0">
                <a:ln w="0">
                  <a:solidFill>
                    <a:schemeClr val="tx1"/>
                  </a:solidFill>
                </a:ln>
                <a:effectLst>
                  <a:outerShdw blurRad="38100" dist="19050" dir="2700000" algn="tl" rotWithShape="0">
                    <a:schemeClr val="dk1">
                      <a:alpha val="40000"/>
                    </a:schemeClr>
                  </a:outerShdw>
                </a:effectLst>
              </a:rPr>
              <a:t>- John Mabey, Award-Winning Playwright</a:t>
            </a:r>
            <a:endParaRPr lang="en-US" sz="2700" i="0" u="none" strike="noStrike" baseline="0" dirty="0">
              <a:ln w="0">
                <a:solidFill>
                  <a:schemeClr val="tx1"/>
                </a:solidFill>
              </a:ln>
              <a:effectLst>
                <a:outerShdw blurRad="38100" dist="19050" dir="2700000" algn="tl" rotWithShape="0">
                  <a:schemeClr val="dk1">
                    <a:alpha val="40000"/>
                  </a:schemeClr>
                </a:outerShdw>
              </a:effectLst>
            </a:endParaRPr>
          </a:p>
          <a:p>
            <a:endParaRPr lang="en-US" sz="2700" i="0" u="none" strike="noStrike" baseline="0" dirty="0">
              <a:ln w="0">
                <a:solidFill>
                  <a:schemeClr val="tx1"/>
                </a:solidFill>
              </a:ln>
              <a:effectLst>
                <a:outerShdw blurRad="38100" dist="19050" dir="2700000" algn="tl" rotWithShape="0">
                  <a:schemeClr val="dk1">
                    <a:alpha val="40000"/>
                  </a:schemeClr>
                </a:outerShdw>
              </a:effectLst>
            </a:endParaRPr>
          </a:p>
        </p:txBody>
      </p:sp>
      <p:sp>
        <p:nvSpPr>
          <p:cNvPr id="10" name="TextBox 9">
            <a:extLst>
              <a:ext uri="{FF2B5EF4-FFF2-40B4-BE49-F238E27FC236}">
                <a16:creationId xmlns:a16="http://schemas.microsoft.com/office/drawing/2014/main" id="{0087149C-19A8-4CE8-AEB1-3022A5686CD7}"/>
              </a:ext>
            </a:extLst>
          </p:cNvPr>
          <p:cNvSpPr txBox="1"/>
          <p:nvPr/>
        </p:nvSpPr>
        <p:spPr>
          <a:xfrm>
            <a:off x="6095999" y="5380671"/>
            <a:ext cx="6095999"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7" name="TextBox 6">
            <a:extLst>
              <a:ext uri="{FF2B5EF4-FFF2-40B4-BE49-F238E27FC236}">
                <a16:creationId xmlns:a16="http://schemas.microsoft.com/office/drawing/2014/main" id="{BEE7E775-814D-45DA-B53C-96C3C51B616C}"/>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spTree>
    <p:extLst>
      <p:ext uri="{BB962C8B-B14F-4D97-AF65-F5344CB8AC3E}">
        <p14:creationId xmlns:p14="http://schemas.microsoft.com/office/powerpoint/2010/main" val="1009486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person, posing, group&#10;&#10;Description automatically generated">
            <a:extLst>
              <a:ext uri="{FF2B5EF4-FFF2-40B4-BE49-F238E27FC236}">
                <a16:creationId xmlns:a16="http://schemas.microsoft.com/office/drawing/2014/main" id="{C8D81E32-4255-4702-A31D-7EB2E10959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
        <p:nvSpPr>
          <p:cNvPr id="6" name="TextBox 5">
            <a:extLst>
              <a:ext uri="{FF2B5EF4-FFF2-40B4-BE49-F238E27FC236}">
                <a16:creationId xmlns:a16="http://schemas.microsoft.com/office/drawing/2014/main" id="{23D1E1D5-462B-4802-924E-23038DA3C776}"/>
              </a:ext>
            </a:extLst>
          </p:cNvPr>
          <p:cNvSpPr txBox="1"/>
          <p:nvPr/>
        </p:nvSpPr>
        <p:spPr>
          <a:xfrm>
            <a:off x="0" y="0"/>
            <a:ext cx="4871257" cy="2954655"/>
          </a:xfrm>
          <a:prstGeom prst="rect">
            <a:avLst/>
          </a:prstGeom>
          <a:noFill/>
        </p:spPr>
        <p:txBody>
          <a:bodyPr wrap="square" rtlCol="0">
            <a:spAutoFit/>
          </a:bodyPr>
          <a:lstStyle/>
          <a:p>
            <a:pPr algn="ctr"/>
            <a:r>
              <a:rPr lang="en-US" sz="4200" b="1" i="1" dirty="0">
                <a:ln w="10160">
                  <a:solidFill>
                    <a:schemeClr val="tx1"/>
                  </a:solidFill>
                  <a:prstDash val="solid"/>
                </a:ln>
                <a:solidFill>
                  <a:schemeClr val="bg1"/>
                </a:solidFill>
                <a:effectLst>
                  <a:outerShdw blurRad="38100" dist="22860" dir="5400000" algn="tl" rotWithShape="0">
                    <a:srgbClr val="000000">
                      <a:alpha val="30000"/>
                    </a:srgbClr>
                  </a:outerShdw>
                </a:effectLst>
                <a:latin typeface="Book Antiqua" panose="02040602050305030304" pitchFamily="18" charset="0"/>
              </a:rPr>
              <a:t>David</a:t>
            </a:r>
            <a:r>
              <a:rPr lang="en-US" sz="3200" b="1" i="1" dirty="0">
                <a:ln w="10160">
                  <a:solidFill>
                    <a:schemeClr val="tx1"/>
                  </a:solidFill>
                  <a:prstDash val="solid"/>
                </a:ln>
                <a:solidFill>
                  <a:schemeClr val="bg1"/>
                </a:solidFill>
                <a:effectLst>
                  <a:outerShdw blurRad="38100" dist="22860" dir="5400000" algn="tl" rotWithShape="0">
                    <a:srgbClr val="000000">
                      <a:alpha val="30000"/>
                    </a:srgbClr>
                  </a:outerShdw>
                </a:effectLst>
                <a:latin typeface="Book Antiqua" panose="02040602050305030304" pitchFamily="18" charset="0"/>
              </a:rPr>
              <a:t> </a:t>
            </a:r>
            <a:r>
              <a:rPr lang="en-US" sz="4200" b="1" i="1" dirty="0">
                <a:ln w="10160">
                  <a:solidFill>
                    <a:schemeClr val="tx1"/>
                  </a:solidFill>
                  <a:prstDash val="solid"/>
                </a:ln>
                <a:solidFill>
                  <a:schemeClr val="bg1"/>
                </a:solidFill>
                <a:effectLst>
                  <a:outerShdw blurRad="38100" dist="22860" dir="5400000" algn="tl" rotWithShape="0">
                    <a:srgbClr val="000000">
                      <a:alpha val="30000"/>
                    </a:srgbClr>
                  </a:outerShdw>
                </a:effectLst>
                <a:latin typeface="Book Antiqua" panose="02040602050305030304" pitchFamily="18" charset="0"/>
              </a:rPr>
              <a:t>Quang</a:t>
            </a:r>
            <a:r>
              <a:rPr lang="en-US" sz="3200" b="1" i="1" dirty="0">
                <a:ln w="10160">
                  <a:solidFill>
                    <a:schemeClr val="tx1"/>
                  </a:solidFill>
                  <a:prstDash val="solid"/>
                </a:ln>
                <a:solidFill>
                  <a:schemeClr val="bg1"/>
                </a:solidFill>
                <a:effectLst>
                  <a:outerShdw blurRad="38100" dist="22860" dir="5400000" algn="tl" rotWithShape="0">
                    <a:srgbClr val="000000">
                      <a:alpha val="30000"/>
                    </a:srgbClr>
                  </a:outerShdw>
                </a:effectLst>
                <a:latin typeface="Book Antiqua" panose="02040602050305030304" pitchFamily="18" charset="0"/>
              </a:rPr>
              <a:t> </a:t>
            </a:r>
            <a:r>
              <a:rPr lang="en-US" sz="4200" b="1" i="1" dirty="0">
                <a:ln w="10160">
                  <a:solidFill>
                    <a:schemeClr val="tx1"/>
                  </a:solidFill>
                  <a:prstDash val="solid"/>
                </a:ln>
                <a:solidFill>
                  <a:schemeClr val="bg1"/>
                </a:solidFill>
                <a:effectLst>
                  <a:outerShdw blurRad="38100" dist="22860" dir="5400000" algn="tl" rotWithShape="0">
                    <a:srgbClr val="000000">
                      <a:alpha val="30000"/>
                    </a:srgbClr>
                  </a:outerShdw>
                </a:effectLst>
                <a:latin typeface="Book Antiqua" panose="02040602050305030304" pitchFamily="18" charset="0"/>
              </a:rPr>
              <a:t>Pham</a:t>
            </a:r>
          </a:p>
          <a:p>
            <a:pPr algn="ctr"/>
            <a:endParaRPr lang="en-US" sz="3600" b="1" dirty="0">
              <a:ln w="10160">
                <a:solidFill>
                  <a:schemeClr val="tx1"/>
                </a:solidFill>
                <a:prstDash val="solid"/>
              </a:ln>
              <a:solidFill>
                <a:schemeClr val="bg1"/>
              </a:solidFill>
              <a:effectLst>
                <a:outerShdw blurRad="38100" dist="22860" dir="5400000" algn="tl" rotWithShape="0">
                  <a:srgbClr val="000000">
                    <a:alpha val="30000"/>
                  </a:srgbClr>
                </a:outerShdw>
              </a:effectLst>
              <a:latin typeface="Book Antiqua" panose="02040602050305030304" pitchFamily="18" charset="0"/>
            </a:endParaRPr>
          </a:p>
          <a:p>
            <a:pPr algn="ctr"/>
            <a:r>
              <a:rPr lang="en-US" sz="3600" b="1" dirty="0">
                <a:ln w="10160">
                  <a:solidFill>
                    <a:schemeClr val="tx1"/>
                  </a:solidFill>
                  <a:prstDash val="solid"/>
                </a:ln>
                <a:solidFill>
                  <a:schemeClr val="bg1"/>
                </a:solidFill>
                <a:effectLst>
                  <a:outerShdw blurRad="38100" dist="22860" dir="5400000" algn="tl" rotWithShape="0">
                    <a:srgbClr val="000000">
                      <a:alpha val="30000"/>
                    </a:srgbClr>
                  </a:outerShdw>
                </a:effectLst>
                <a:latin typeface="Book Antiqua" panose="02040602050305030304" pitchFamily="18" charset="0"/>
              </a:rPr>
              <a:t>Literary Fellow</a:t>
            </a:r>
          </a:p>
          <a:p>
            <a:pPr algn="ctr"/>
            <a:r>
              <a:rPr lang="en-US" sz="3600" b="1" dirty="0">
                <a:ln w="10160">
                  <a:solidFill>
                    <a:schemeClr val="tx1"/>
                  </a:solidFill>
                  <a:prstDash val="solid"/>
                </a:ln>
                <a:solidFill>
                  <a:schemeClr val="bg1"/>
                </a:solidFill>
                <a:effectLst>
                  <a:outerShdw blurRad="38100" dist="22860" dir="5400000" algn="tl" rotWithShape="0">
                    <a:srgbClr val="000000">
                      <a:alpha val="30000"/>
                    </a:srgbClr>
                  </a:outerShdw>
                </a:effectLst>
                <a:latin typeface="Book Antiqua" panose="02040602050305030304" pitchFamily="18" charset="0"/>
              </a:rPr>
              <a:t>Musical Writer</a:t>
            </a:r>
          </a:p>
          <a:p>
            <a:pPr algn="ctr"/>
            <a:r>
              <a:rPr lang="en-US" sz="3600" b="1" dirty="0">
                <a:ln w="10160">
                  <a:solidFill>
                    <a:schemeClr val="tx1"/>
                  </a:solidFill>
                  <a:prstDash val="solid"/>
                </a:ln>
                <a:solidFill>
                  <a:schemeClr val="bg1"/>
                </a:solidFill>
                <a:effectLst>
                  <a:outerShdw blurRad="38100" dist="22860" dir="5400000" algn="tl" rotWithShape="0">
                    <a:srgbClr val="000000">
                      <a:alpha val="30000"/>
                    </a:srgbClr>
                  </a:outerShdw>
                </a:effectLst>
                <a:latin typeface="Book Antiqua" panose="02040602050305030304" pitchFamily="18" charset="0"/>
              </a:rPr>
              <a:t>Science Producer</a:t>
            </a:r>
          </a:p>
        </p:txBody>
      </p:sp>
      <p:pic>
        <p:nvPicPr>
          <p:cNvPr id="4" name="Picture 3" descr="Graphical user interface&#10;&#10;Description automatically generated">
            <a:extLst>
              <a:ext uri="{FF2B5EF4-FFF2-40B4-BE49-F238E27FC236}">
                <a16:creationId xmlns:a16="http://schemas.microsoft.com/office/drawing/2014/main" id="{0E02E69E-7B77-4F14-B1E7-FB7E603F80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6707" y="0"/>
            <a:ext cx="10279872" cy="6857142"/>
          </a:xfrm>
          <a:prstGeom prst="rect">
            <a:avLst/>
          </a:prstGeom>
        </p:spPr>
      </p:pic>
    </p:spTree>
    <p:extLst>
      <p:ext uri="{BB962C8B-B14F-4D97-AF65-F5344CB8AC3E}">
        <p14:creationId xmlns:p14="http://schemas.microsoft.com/office/powerpoint/2010/main" val="168875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dark&#10;&#10;Description automatically generated">
            <a:extLst>
              <a:ext uri="{FF2B5EF4-FFF2-40B4-BE49-F238E27FC236}">
                <a16:creationId xmlns:a16="http://schemas.microsoft.com/office/drawing/2014/main" id="{6A73F896-829B-413C-A942-EDCE63B11D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24723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dark&#10;&#10;Description automatically generated">
            <a:extLst>
              <a:ext uri="{FF2B5EF4-FFF2-40B4-BE49-F238E27FC236}">
                <a16:creationId xmlns:a16="http://schemas.microsoft.com/office/drawing/2014/main" id="{35B92E76-1C00-44AD-B516-B7A2A287EB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10" name="TextBox 9">
            <a:extLst>
              <a:ext uri="{FF2B5EF4-FFF2-40B4-BE49-F238E27FC236}">
                <a16:creationId xmlns:a16="http://schemas.microsoft.com/office/drawing/2014/main" id="{C40C63C3-84AE-4A6F-AB33-16E966F0FEE3}"/>
              </a:ext>
            </a:extLst>
          </p:cNvPr>
          <p:cNvSpPr txBox="1"/>
          <p:nvPr/>
        </p:nvSpPr>
        <p:spPr>
          <a:xfrm>
            <a:off x="6096000" y="5380671"/>
            <a:ext cx="6095998"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11" name="TextBox 10">
            <a:extLst>
              <a:ext uri="{FF2B5EF4-FFF2-40B4-BE49-F238E27FC236}">
                <a16:creationId xmlns:a16="http://schemas.microsoft.com/office/drawing/2014/main" id="{EED5E055-A419-4EF4-99A2-185A3A5FBA98}"/>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pic>
        <p:nvPicPr>
          <p:cNvPr id="13" name="10-anomaly_is_everything">
            <a:hlinkClick r:id="" action="ppaction://media"/>
            <a:extLst>
              <a:ext uri="{FF2B5EF4-FFF2-40B4-BE49-F238E27FC236}">
                <a16:creationId xmlns:a16="http://schemas.microsoft.com/office/drawing/2014/main" id="{A63ADF71-517F-4BCF-A7F8-9503F7A63E43}"/>
              </a:ext>
            </a:extLst>
          </p:cNvPr>
          <p:cNvPicPr>
            <a:picLocks noChangeAspect="1"/>
          </p:cNvPicPr>
          <p:nvPr>
            <a:audioFile r:link="rId1"/>
            <p:extLst>
              <p:ext uri="{DAA4B4D4-6D71-4841-9C94-3DE7FCFB9230}">
                <p14:media xmlns:p14="http://schemas.microsoft.com/office/powerpoint/2010/main" r:embed="rId2">
                  <p14:trim st="30000" end="199000"/>
                  <p14:fade in="200" out="1000"/>
                </p14:media>
              </p:ext>
            </p:extLst>
          </p:nvPr>
        </p:nvPicPr>
        <p:blipFill>
          <a:blip r:embed="rId6"/>
          <a:stretch>
            <a:fillRect/>
          </a:stretch>
        </p:blipFill>
        <p:spPr>
          <a:xfrm>
            <a:off x="5791198" y="3124199"/>
            <a:ext cx="609600" cy="609600"/>
          </a:xfrm>
          <a:prstGeom prst="rect">
            <a:avLst/>
          </a:prstGeom>
        </p:spPr>
      </p:pic>
    </p:spTree>
    <p:extLst>
      <p:ext uri="{BB962C8B-B14F-4D97-AF65-F5344CB8AC3E}">
        <p14:creationId xmlns:p14="http://schemas.microsoft.com/office/powerpoint/2010/main" val="1824561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ark&#10;&#10;Description automatically generated">
            <a:extLst>
              <a:ext uri="{FF2B5EF4-FFF2-40B4-BE49-F238E27FC236}">
                <a16:creationId xmlns:a16="http://schemas.microsoft.com/office/drawing/2014/main" id="{419641AD-1422-4F42-9A18-94CADA305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9" name="TextBox 8">
            <a:extLst>
              <a:ext uri="{FF2B5EF4-FFF2-40B4-BE49-F238E27FC236}">
                <a16:creationId xmlns:a16="http://schemas.microsoft.com/office/drawing/2014/main" id="{C58EE264-6116-4E01-B028-DD174948DE3C}"/>
              </a:ext>
            </a:extLst>
          </p:cNvPr>
          <p:cNvSpPr txBox="1"/>
          <p:nvPr/>
        </p:nvSpPr>
        <p:spPr>
          <a:xfrm>
            <a:off x="267925" y="1624094"/>
            <a:ext cx="11656150" cy="3687613"/>
          </a:xfrm>
          <a:prstGeom prst="rect">
            <a:avLst/>
          </a:prstGeom>
          <a:noFill/>
        </p:spPr>
        <p:txBody>
          <a:bodyPr wrap="square" rtlCol="0">
            <a:spAutoFit/>
          </a:bodyPr>
          <a:lstStyle/>
          <a:p>
            <a:r>
              <a:rPr lang="en-US" sz="4400" u="sng" dirty="0">
                <a:ln>
                  <a:solidFill>
                    <a:schemeClr val="tx1"/>
                  </a:solidFill>
                </a:ln>
                <a:latin typeface="+mj-lt"/>
              </a:rPr>
              <a:t>A </a:t>
            </a:r>
            <a:r>
              <a:rPr lang="en-US" sz="4400" b="0" i="0" u="sng" strike="noStrike" baseline="0" dirty="0">
                <a:ln>
                  <a:solidFill>
                    <a:schemeClr val="tx1"/>
                  </a:solidFill>
                </a:ln>
                <a:latin typeface="+mj-lt"/>
              </a:rPr>
              <a:t>Universal Musical</a:t>
            </a:r>
            <a:endParaRPr lang="en-US" sz="2000" b="0" i="0" u="sng" strike="noStrike" baseline="0" dirty="0">
              <a:ln>
                <a:solidFill>
                  <a:schemeClr val="tx1"/>
                </a:solidFill>
              </a:ln>
              <a:latin typeface="+mj-lt"/>
            </a:endParaRPr>
          </a:p>
          <a:p>
            <a:pPr marL="0" marR="0">
              <a:lnSpc>
                <a:spcPct val="107000"/>
              </a:lnSpc>
              <a:spcBef>
                <a:spcPts val="0"/>
              </a:spcBef>
              <a:spcAft>
                <a:spcPts val="0"/>
              </a:spcAft>
            </a:pPr>
            <a:r>
              <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This family drama of epic proportions centers on  the Galaxy family and their dog Gravity as they face a life-changing event known as the Big Bang.  The hero of the story unleashes the Big Bang in order to run away from home.</a:t>
            </a:r>
          </a:p>
        </p:txBody>
      </p:sp>
      <p:sp>
        <p:nvSpPr>
          <p:cNvPr id="10" name="TextBox 9">
            <a:extLst>
              <a:ext uri="{FF2B5EF4-FFF2-40B4-BE49-F238E27FC236}">
                <a16:creationId xmlns:a16="http://schemas.microsoft.com/office/drawing/2014/main" id="{0087149C-19A8-4CE8-AEB1-3022A5686CD7}"/>
              </a:ext>
            </a:extLst>
          </p:cNvPr>
          <p:cNvSpPr txBox="1"/>
          <p:nvPr/>
        </p:nvSpPr>
        <p:spPr>
          <a:xfrm>
            <a:off x="6095999" y="5380671"/>
            <a:ext cx="6095999"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7" name="TextBox 6">
            <a:extLst>
              <a:ext uri="{FF2B5EF4-FFF2-40B4-BE49-F238E27FC236}">
                <a16:creationId xmlns:a16="http://schemas.microsoft.com/office/drawing/2014/main" id="{BEE7E775-814D-45DA-B53C-96C3C51B616C}"/>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spTree>
    <p:extLst>
      <p:ext uri="{BB962C8B-B14F-4D97-AF65-F5344CB8AC3E}">
        <p14:creationId xmlns:p14="http://schemas.microsoft.com/office/powerpoint/2010/main" val="3422142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ark&#10;&#10;Description automatically generated">
            <a:extLst>
              <a:ext uri="{FF2B5EF4-FFF2-40B4-BE49-F238E27FC236}">
                <a16:creationId xmlns:a16="http://schemas.microsoft.com/office/drawing/2014/main" id="{419641AD-1422-4F42-9A18-94CADA305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9" name="TextBox 8">
            <a:extLst>
              <a:ext uri="{FF2B5EF4-FFF2-40B4-BE49-F238E27FC236}">
                <a16:creationId xmlns:a16="http://schemas.microsoft.com/office/drawing/2014/main" id="{C58EE264-6116-4E01-B028-DD174948DE3C}"/>
              </a:ext>
            </a:extLst>
          </p:cNvPr>
          <p:cNvSpPr txBox="1"/>
          <p:nvPr/>
        </p:nvSpPr>
        <p:spPr>
          <a:xfrm>
            <a:off x="267925" y="1624094"/>
            <a:ext cx="11656150" cy="3901774"/>
          </a:xfrm>
          <a:prstGeom prst="rect">
            <a:avLst/>
          </a:prstGeom>
          <a:noFill/>
        </p:spPr>
        <p:txBody>
          <a:bodyPr wrap="square" rtlCol="0">
            <a:spAutoFit/>
          </a:bodyPr>
          <a:lstStyle/>
          <a:p>
            <a:r>
              <a:rPr lang="en-US" sz="4400" u="sng" dirty="0">
                <a:ln>
                  <a:solidFill>
                    <a:schemeClr val="tx1"/>
                  </a:solidFill>
                </a:ln>
                <a:latin typeface="+mj-lt"/>
              </a:rPr>
              <a:t>Cast</a:t>
            </a:r>
            <a:endParaRPr lang="en-US" sz="4400" b="0" i="0" u="sng" strike="noStrike" baseline="0" dirty="0">
              <a:ln>
                <a:solidFill>
                  <a:schemeClr val="tx1"/>
                </a:solidFill>
              </a:ln>
              <a:latin typeface="+mj-lt"/>
            </a:endParaRPr>
          </a:p>
          <a:p>
            <a:r>
              <a:rPr lang="en-US" sz="3600" i="0" u="none" strike="noStrike" baseline="0" dirty="0">
                <a:ln w="0">
                  <a:solidFill>
                    <a:schemeClr val="tx1"/>
                  </a:solidFill>
                </a:ln>
                <a:effectLst>
                  <a:outerShdw blurRad="38100" dist="19050" dir="2700000" algn="tl" rotWithShape="0">
                    <a:schemeClr val="dk1">
                      <a:alpha val="40000"/>
                    </a:schemeClr>
                  </a:outerShdw>
                </a:effectLst>
              </a:rPr>
              <a:t>o 8 Principal Characters (The Galaxy Family)</a:t>
            </a:r>
          </a:p>
          <a:p>
            <a:r>
              <a:rPr lang="en-US" sz="3600" dirty="0">
                <a:ln w="0">
                  <a:solidFill>
                    <a:schemeClr val="tx1"/>
                  </a:solidFill>
                </a:ln>
                <a:effectLst>
                  <a:outerShdw blurRad="38100" dist="19050" dir="2700000" algn="tl" rotWithShape="0">
                    <a:schemeClr val="dk1">
                      <a:alpha val="40000"/>
                    </a:schemeClr>
                  </a:outerShdw>
                </a:effectLst>
              </a:rPr>
              <a:t>	</a:t>
            </a:r>
            <a:r>
              <a:rPr lang="en-US" sz="3200" i="0" u="none" strike="noStrike" baseline="0" dirty="0">
                <a:ln w="0">
                  <a:solidFill>
                    <a:schemeClr val="tx1"/>
                  </a:solidFill>
                </a:ln>
                <a:effectLst>
                  <a:outerShdw blurRad="38100" dist="19050" dir="2700000" algn="tl" rotWithShape="0">
                    <a:schemeClr val="dk1">
                      <a:alpha val="40000"/>
                    </a:schemeClr>
                  </a:outerShdw>
                </a:effectLst>
              </a:rPr>
              <a:t>o </a:t>
            </a:r>
            <a:r>
              <a:rPr lang="en-US" sz="3200" b="1" i="0" u="none" strike="noStrike" baseline="0" dirty="0">
                <a:ln w="0">
                  <a:solidFill>
                    <a:schemeClr val="tx1"/>
                  </a:solidFill>
                </a:ln>
                <a:effectLst>
                  <a:outerShdw blurRad="38100" dist="19050" dir="2700000" algn="tl" rotWithShape="0">
                    <a:schemeClr val="dk1">
                      <a:alpha val="40000"/>
                    </a:schemeClr>
                  </a:outerShdw>
                </a:effectLst>
              </a:rPr>
              <a:t>Singularity</a:t>
            </a:r>
            <a:r>
              <a:rPr lang="en-US" sz="3200" i="0" u="none" strike="noStrike" baseline="0" dirty="0">
                <a:ln w="0">
                  <a:solidFill>
                    <a:schemeClr val="tx1"/>
                  </a:solidFill>
                </a:ln>
                <a:effectLst>
                  <a:outerShdw blurRad="38100" dist="19050" dir="2700000" algn="tl" rotWithShape="0">
                    <a:schemeClr val="dk1">
                      <a:alpha val="40000"/>
                    </a:schemeClr>
                  </a:outerShdw>
                </a:effectLst>
              </a:rPr>
              <a:t>, the single parent of six Galaxies</a:t>
            </a:r>
          </a:p>
          <a:p>
            <a:pPr lvl="1"/>
            <a:r>
              <a:rPr lang="en-US" sz="3200" i="0" u="none" strike="noStrike" baseline="0" dirty="0">
                <a:ln w="0">
                  <a:solidFill>
                    <a:schemeClr val="tx1"/>
                  </a:solidFill>
                </a:ln>
                <a:effectLst>
                  <a:outerShdw blurRad="38100" dist="19050" dir="2700000" algn="tl" rotWithShape="0">
                    <a:schemeClr val="dk1">
                      <a:alpha val="40000"/>
                    </a:schemeClr>
                  </a:outerShdw>
                </a:effectLst>
              </a:rPr>
              <a:t>o 6 </a:t>
            </a:r>
            <a:r>
              <a:rPr lang="en-US" sz="3200" b="1" i="0" u="none" strike="noStrike" baseline="0" dirty="0">
                <a:ln w="0">
                  <a:solidFill>
                    <a:schemeClr val="tx1"/>
                  </a:solidFill>
                </a:ln>
                <a:effectLst>
                  <a:outerShdw blurRad="38100" dist="19050" dir="2700000" algn="tl" rotWithShape="0">
                    <a:schemeClr val="dk1">
                      <a:alpha val="40000"/>
                    </a:schemeClr>
                  </a:outerShdw>
                </a:effectLst>
              </a:rPr>
              <a:t>Galaxies</a:t>
            </a:r>
            <a:r>
              <a:rPr lang="en-US" sz="3200" i="0" u="none" strike="noStrike" baseline="0" dirty="0">
                <a:ln w="0">
                  <a:solidFill>
                    <a:schemeClr val="tx1"/>
                  </a:solidFill>
                </a:ln>
                <a:effectLst>
                  <a:outerShdw blurRad="38100" dist="19050" dir="2700000" algn="tl" rotWithShape="0">
                    <a:schemeClr val="dk1">
                      <a:alpha val="40000"/>
                    </a:schemeClr>
                  </a:outerShdw>
                </a:effectLst>
              </a:rPr>
              <a:t> </a:t>
            </a:r>
            <a:r>
              <a:rPr lang="en-US" sz="2000" i="0" u="none" strike="noStrike" baseline="0" dirty="0">
                <a:ln w="0">
                  <a:solidFill>
                    <a:schemeClr val="tx1"/>
                  </a:solidFill>
                </a:ln>
                <a:effectLst>
                  <a:outerShdw blurRad="38100" dist="19050" dir="2700000" algn="tl" rotWithShape="0">
                    <a:schemeClr val="dk1">
                      <a:alpha val="40000"/>
                    </a:schemeClr>
                  </a:outerShdw>
                </a:effectLst>
              </a:rPr>
              <a:t>(JD, Cartwheel, Whirlpool, Triangulum, Andromeda, Milky Way)</a:t>
            </a:r>
          </a:p>
          <a:p>
            <a:pPr lvl="1"/>
            <a:r>
              <a:rPr lang="en-US" sz="3200" i="0" u="none" strike="noStrike" baseline="0" dirty="0">
                <a:ln w="0">
                  <a:solidFill>
                    <a:schemeClr val="tx1"/>
                  </a:solidFill>
                </a:ln>
                <a:effectLst>
                  <a:outerShdw blurRad="38100" dist="19050" dir="2700000" algn="tl" rotWithShape="0">
                    <a:schemeClr val="dk1">
                      <a:alpha val="40000"/>
                    </a:schemeClr>
                  </a:outerShdw>
                </a:effectLst>
              </a:rPr>
              <a:t>o </a:t>
            </a:r>
            <a:r>
              <a:rPr lang="en-US" sz="3200" b="1" i="0" u="none" strike="noStrike" baseline="0" dirty="0">
                <a:ln w="0">
                  <a:solidFill>
                    <a:schemeClr val="tx1"/>
                  </a:solidFill>
                </a:ln>
                <a:effectLst>
                  <a:outerShdw blurRad="38100" dist="19050" dir="2700000" algn="tl" rotWithShape="0">
                    <a:schemeClr val="dk1">
                      <a:alpha val="40000"/>
                    </a:schemeClr>
                  </a:outerShdw>
                </a:effectLst>
              </a:rPr>
              <a:t>Gravity</a:t>
            </a:r>
            <a:r>
              <a:rPr lang="en-US" sz="3200" i="0" u="none" strike="noStrike" baseline="0" dirty="0">
                <a:ln w="0">
                  <a:solidFill>
                    <a:schemeClr val="tx1"/>
                  </a:solidFill>
                </a:ln>
                <a:effectLst>
                  <a:outerShdw blurRad="38100" dist="19050" dir="2700000" algn="tl" rotWithShape="0">
                    <a:schemeClr val="dk1">
                      <a:alpha val="40000"/>
                    </a:schemeClr>
                  </a:outerShdw>
                </a:effectLst>
              </a:rPr>
              <a:t>, the family dog</a:t>
            </a:r>
          </a:p>
          <a:p>
            <a:pPr lvl="1"/>
            <a:endParaRPr lang="en-US" sz="32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3600" i="0" u="none" strike="noStrike" baseline="0" dirty="0">
                <a:ln w="0">
                  <a:solidFill>
                    <a:schemeClr val="tx1"/>
                  </a:solidFill>
                </a:ln>
                <a:effectLst>
                  <a:outerShdw blurRad="38100" dist="19050" dir="2700000" algn="tl" rotWithShape="0">
                    <a:schemeClr val="dk1">
                      <a:alpha val="40000"/>
                    </a:schemeClr>
                  </a:outerShdw>
                </a:effectLst>
              </a:rPr>
              <a:t>o Flexible Ensemble (Dogs, Solar System Objects)</a:t>
            </a:r>
            <a:endPar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0087149C-19A8-4CE8-AEB1-3022A5686CD7}"/>
              </a:ext>
            </a:extLst>
          </p:cNvPr>
          <p:cNvSpPr txBox="1"/>
          <p:nvPr/>
        </p:nvSpPr>
        <p:spPr>
          <a:xfrm>
            <a:off x="6095999" y="5380671"/>
            <a:ext cx="6095999"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7" name="TextBox 6">
            <a:extLst>
              <a:ext uri="{FF2B5EF4-FFF2-40B4-BE49-F238E27FC236}">
                <a16:creationId xmlns:a16="http://schemas.microsoft.com/office/drawing/2014/main" id="{BEE7E775-814D-45DA-B53C-96C3C51B616C}"/>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pic>
        <p:nvPicPr>
          <p:cNvPr id="3" name="Picture 2" descr="A picture containing arrow&#10;&#10;Description automatically generated">
            <a:extLst>
              <a:ext uri="{FF2B5EF4-FFF2-40B4-BE49-F238E27FC236}">
                <a16:creationId xmlns:a16="http://schemas.microsoft.com/office/drawing/2014/main" id="{9C7CB5B9-DF70-499F-A323-9636112FAD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189" y="231908"/>
            <a:ext cx="1523809" cy="1523809"/>
          </a:xfrm>
          <a:prstGeom prst="rect">
            <a:avLst/>
          </a:prstGeom>
        </p:spPr>
      </p:pic>
      <p:pic>
        <p:nvPicPr>
          <p:cNvPr id="5" name="Picture 4" descr="A picture containing outdoor object, star, dark, hydrozoan&#10;&#10;Description automatically generated">
            <a:extLst>
              <a:ext uri="{FF2B5EF4-FFF2-40B4-BE49-F238E27FC236}">
                <a16:creationId xmlns:a16="http://schemas.microsoft.com/office/drawing/2014/main" id="{37A121D5-1BAE-4449-8B7D-1909491B76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7231" y="410858"/>
            <a:ext cx="1816002" cy="1097282"/>
          </a:xfrm>
          <a:prstGeom prst="rect">
            <a:avLst/>
          </a:prstGeom>
        </p:spPr>
      </p:pic>
      <p:pic>
        <p:nvPicPr>
          <p:cNvPr id="11" name="Picture 10" descr="A picture containing outdoor object, star, night sky&#10;&#10;Description automatically generated">
            <a:extLst>
              <a:ext uri="{FF2B5EF4-FFF2-40B4-BE49-F238E27FC236}">
                <a16:creationId xmlns:a16="http://schemas.microsoft.com/office/drawing/2014/main" id="{274B3066-829C-4ACB-BC70-CB8861D0BFB7}"/>
              </a:ext>
            </a:extLst>
          </p:cNvPr>
          <p:cNvPicPr>
            <a:picLocks noChangeAspect="1"/>
          </p:cNvPicPr>
          <p:nvPr/>
        </p:nvPicPr>
        <p:blipFill rotWithShape="1">
          <a:blip r:embed="rId6">
            <a:extLst>
              <a:ext uri="{28A0092B-C50C-407E-A947-70E740481C1C}">
                <a14:useLocalDpi xmlns:a14="http://schemas.microsoft.com/office/drawing/2010/main" val="0"/>
              </a:ext>
            </a:extLst>
          </a:blip>
          <a:srcRect l="25657" r="29026"/>
          <a:stretch/>
        </p:blipFill>
        <p:spPr>
          <a:xfrm rot="5400000">
            <a:off x="6862503" y="217520"/>
            <a:ext cx="1097282" cy="1463043"/>
          </a:xfrm>
          <a:prstGeom prst="rect">
            <a:avLst/>
          </a:prstGeom>
        </p:spPr>
      </p:pic>
      <p:pic>
        <p:nvPicPr>
          <p:cNvPr id="13" name="Picture 12" descr="A picture containing outdoor object, star, dark&#10;&#10;Description automatically generated">
            <a:extLst>
              <a:ext uri="{FF2B5EF4-FFF2-40B4-BE49-F238E27FC236}">
                <a16:creationId xmlns:a16="http://schemas.microsoft.com/office/drawing/2014/main" id="{74460348-F526-4099-A18B-5E3565ADB8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92259" y="178679"/>
            <a:ext cx="1577038" cy="1577038"/>
          </a:xfrm>
          <a:prstGeom prst="rect">
            <a:avLst/>
          </a:prstGeom>
        </p:spPr>
      </p:pic>
      <p:pic>
        <p:nvPicPr>
          <p:cNvPr id="15" name="Picture 14" descr="A planet in space&#10;&#10;Description automatically generated with medium confidence">
            <a:extLst>
              <a:ext uri="{FF2B5EF4-FFF2-40B4-BE49-F238E27FC236}">
                <a16:creationId xmlns:a16="http://schemas.microsoft.com/office/drawing/2014/main" id="{74812BF2-15D1-4AAD-B788-9C53D72A4D1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38700" y="195369"/>
            <a:ext cx="1586286" cy="1586286"/>
          </a:xfrm>
          <a:prstGeom prst="rect">
            <a:avLst/>
          </a:prstGeom>
        </p:spPr>
      </p:pic>
      <p:pic>
        <p:nvPicPr>
          <p:cNvPr id="17" name="Picture 16" descr="A close-up of a planet&#10;&#10;Description automatically generated with low confidence">
            <a:extLst>
              <a:ext uri="{FF2B5EF4-FFF2-40B4-BE49-F238E27FC236}">
                <a16:creationId xmlns:a16="http://schemas.microsoft.com/office/drawing/2014/main" id="{5D997FDD-CD04-4677-AFF3-EB07E2079A7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73835" y="337083"/>
            <a:ext cx="1302857" cy="1302857"/>
          </a:xfrm>
          <a:prstGeom prst="rect">
            <a:avLst/>
          </a:prstGeom>
        </p:spPr>
      </p:pic>
    </p:spTree>
    <p:extLst>
      <p:ext uri="{BB962C8B-B14F-4D97-AF65-F5344CB8AC3E}">
        <p14:creationId xmlns:p14="http://schemas.microsoft.com/office/powerpoint/2010/main" val="1218549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fade">
                                      <p:cBhvr>
                                        <p:cTn id="7" dur="500"/>
                                        <p:tgtEl>
                                          <p:spTgt spid="9">
                                            <p:txEl>
                                              <p:pRg st="2" end="2"/>
                                            </p:txEl>
                                          </p:spTgt>
                                        </p:tgtEl>
                                      </p:cBhvr>
                                    </p:animEffect>
                                    <p:anim calcmode="lin" valueType="num">
                                      <p:cBhvr>
                                        <p:cTn id="8"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9" dur="5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3" end="3"/>
                                            </p:txEl>
                                          </p:spTgt>
                                        </p:tgtEl>
                                        <p:attrNameLst>
                                          <p:attrName>style.visibility</p:attrName>
                                        </p:attrNameLst>
                                      </p:cBhvr>
                                      <p:to>
                                        <p:strVal val="visible"/>
                                      </p:to>
                                    </p:set>
                                    <p:animEffect transition="in" filter="fade">
                                      <p:cBhvr>
                                        <p:cTn id="14" dur="500"/>
                                        <p:tgtEl>
                                          <p:spTgt spid="9">
                                            <p:txEl>
                                              <p:pRg st="3" end="3"/>
                                            </p:txEl>
                                          </p:spTgt>
                                        </p:tgtEl>
                                      </p:cBhvr>
                                    </p:animEffect>
                                    <p:anim calcmode="lin" valueType="num">
                                      <p:cBhvr>
                                        <p:cTn id="1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16" dur="500" fill="hold"/>
                                        <p:tgtEl>
                                          <p:spTgt spid="9">
                                            <p:txEl>
                                              <p:pRg st="3" end="3"/>
                                            </p:txEl>
                                          </p:spTgt>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Effect transition="in" filter="fade">
                                      <p:cBhvr>
                                        <p:cTn id="21" dur="500"/>
                                        <p:tgtEl>
                                          <p:spTgt spid="3"/>
                                        </p:tgtEl>
                                      </p:cBhvr>
                                    </p:animEffect>
                                  </p:childTnLst>
                                </p:cTn>
                              </p:par>
                            </p:childTnLst>
                          </p:cTn>
                        </p:par>
                        <p:par>
                          <p:cTn id="22" fill="hold">
                            <p:stCondLst>
                              <p:cond delay="500"/>
                            </p:stCondLst>
                            <p:childTnLst>
                              <p:par>
                                <p:cTn id="23" presetID="31"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1000" fill="hold"/>
                                        <p:tgtEl>
                                          <p:spTgt spid="5"/>
                                        </p:tgtEl>
                                        <p:attrNameLst>
                                          <p:attrName>ppt_w</p:attrName>
                                        </p:attrNameLst>
                                      </p:cBhvr>
                                      <p:tavLst>
                                        <p:tav tm="0">
                                          <p:val>
                                            <p:fltVal val="0"/>
                                          </p:val>
                                        </p:tav>
                                        <p:tav tm="100000">
                                          <p:val>
                                            <p:strVal val="#ppt_w"/>
                                          </p:val>
                                        </p:tav>
                                      </p:tavLst>
                                    </p:anim>
                                    <p:anim calcmode="lin" valueType="num">
                                      <p:cBhvr>
                                        <p:cTn id="26" dur="1000" fill="hold"/>
                                        <p:tgtEl>
                                          <p:spTgt spid="5"/>
                                        </p:tgtEl>
                                        <p:attrNameLst>
                                          <p:attrName>ppt_h</p:attrName>
                                        </p:attrNameLst>
                                      </p:cBhvr>
                                      <p:tavLst>
                                        <p:tav tm="0">
                                          <p:val>
                                            <p:fltVal val="0"/>
                                          </p:val>
                                        </p:tav>
                                        <p:tav tm="100000">
                                          <p:val>
                                            <p:strVal val="#ppt_h"/>
                                          </p:val>
                                        </p:tav>
                                      </p:tavLst>
                                    </p:anim>
                                    <p:anim calcmode="lin" valueType="num">
                                      <p:cBhvr>
                                        <p:cTn id="27" dur="1000" fill="hold"/>
                                        <p:tgtEl>
                                          <p:spTgt spid="5"/>
                                        </p:tgtEl>
                                        <p:attrNameLst>
                                          <p:attrName>style.rotation</p:attrName>
                                        </p:attrNameLst>
                                      </p:cBhvr>
                                      <p:tavLst>
                                        <p:tav tm="0">
                                          <p:val>
                                            <p:fltVal val="90"/>
                                          </p:val>
                                        </p:tav>
                                        <p:tav tm="100000">
                                          <p:val>
                                            <p:fltVal val="0"/>
                                          </p:val>
                                        </p:tav>
                                      </p:tavLst>
                                    </p:anim>
                                    <p:animEffect transition="in" filter="fade">
                                      <p:cBhvr>
                                        <p:cTn id="28" dur="1000"/>
                                        <p:tgtEl>
                                          <p:spTgt spid="5"/>
                                        </p:tgtEl>
                                      </p:cBhvr>
                                    </p:animEffect>
                                  </p:childTnLst>
                                </p:cTn>
                              </p:par>
                            </p:childTnLst>
                          </p:cTn>
                        </p:par>
                        <p:par>
                          <p:cTn id="29" fill="hold">
                            <p:stCondLst>
                              <p:cond delay="1500"/>
                            </p:stCondLst>
                            <p:childTnLst>
                              <p:par>
                                <p:cTn id="30" presetID="45"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000"/>
                                        <p:tgtEl>
                                          <p:spTgt spid="11"/>
                                        </p:tgtEl>
                                      </p:cBhvr>
                                    </p:animEffect>
                                    <p:anim calcmode="lin" valueType="num">
                                      <p:cBhvr>
                                        <p:cTn id="33" dur="1000" fill="hold"/>
                                        <p:tgtEl>
                                          <p:spTgt spid="11"/>
                                        </p:tgtEl>
                                        <p:attrNameLst>
                                          <p:attrName>ppt_w</p:attrName>
                                        </p:attrNameLst>
                                      </p:cBhvr>
                                      <p:tavLst>
                                        <p:tav tm="0" fmla="#ppt_w*sin(2.5*pi*$)">
                                          <p:val>
                                            <p:fltVal val="0"/>
                                          </p:val>
                                        </p:tav>
                                        <p:tav tm="100000">
                                          <p:val>
                                            <p:fltVal val="1"/>
                                          </p:val>
                                        </p:tav>
                                      </p:tavLst>
                                    </p:anim>
                                    <p:anim calcmode="lin" valueType="num">
                                      <p:cBhvr>
                                        <p:cTn id="34" dur="1000" fill="hold"/>
                                        <p:tgtEl>
                                          <p:spTgt spid="11"/>
                                        </p:tgtEl>
                                        <p:attrNameLst>
                                          <p:attrName>ppt_h</p:attrName>
                                        </p:attrNameLst>
                                      </p:cBhvr>
                                      <p:tavLst>
                                        <p:tav tm="0">
                                          <p:val>
                                            <p:strVal val="#ppt_h"/>
                                          </p:val>
                                        </p:tav>
                                        <p:tav tm="100000">
                                          <p:val>
                                            <p:strVal val="#ppt_h"/>
                                          </p:val>
                                        </p:tav>
                                      </p:tavLst>
                                    </p:anim>
                                  </p:childTnLst>
                                </p:cTn>
                              </p:par>
                            </p:childTnLst>
                          </p:cTn>
                        </p:par>
                        <p:par>
                          <p:cTn id="35" fill="hold">
                            <p:stCondLst>
                              <p:cond delay="2500"/>
                            </p:stCondLst>
                            <p:childTnLst>
                              <p:par>
                                <p:cTn id="36" presetID="1" presetClass="entr" presetSubtype="0" fill="hold" nodeType="afterEffect">
                                  <p:stCondLst>
                                    <p:cond delay="0"/>
                                  </p:stCondLst>
                                  <p:childTnLst>
                                    <p:set>
                                      <p:cBhvr>
                                        <p:cTn id="37" dur="1" fill="hold">
                                          <p:stCondLst>
                                            <p:cond delay="0"/>
                                          </p:stCondLst>
                                        </p:cTn>
                                        <p:tgtEl>
                                          <p:spTgt spid="13"/>
                                        </p:tgtEl>
                                        <p:attrNameLst>
                                          <p:attrName>style.visibility</p:attrName>
                                        </p:attrNameLst>
                                      </p:cBhvr>
                                      <p:to>
                                        <p:strVal val="visible"/>
                                      </p:to>
                                    </p:set>
                                  </p:childTnLst>
                                </p:cTn>
                              </p:par>
                            </p:childTnLst>
                          </p:cTn>
                        </p:par>
                        <p:par>
                          <p:cTn id="38" fill="hold">
                            <p:stCondLst>
                              <p:cond delay="2500"/>
                            </p:stCondLst>
                            <p:childTnLst>
                              <p:par>
                                <p:cTn id="39" presetID="14" presetClass="entr" presetSubtype="10" fill="hold"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randombar(horizontal)">
                                      <p:cBhvr>
                                        <p:cTn id="41" dur="500"/>
                                        <p:tgtEl>
                                          <p:spTgt spid="15"/>
                                        </p:tgtEl>
                                      </p:cBhvr>
                                    </p:animEffect>
                                  </p:childTnLst>
                                </p:cTn>
                              </p:par>
                            </p:childTnLst>
                          </p:cTn>
                        </p:par>
                        <p:par>
                          <p:cTn id="42" fill="hold">
                            <p:stCondLst>
                              <p:cond delay="3000"/>
                            </p:stCondLst>
                            <p:childTnLst>
                              <p:par>
                                <p:cTn id="43" presetID="42" presetClass="entr" presetSubtype="0" fill="hold" nodeType="after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1000"/>
                                        <p:tgtEl>
                                          <p:spTgt spid="17"/>
                                        </p:tgtEl>
                                      </p:cBhvr>
                                    </p:animEffect>
                                    <p:anim calcmode="lin" valueType="num">
                                      <p:cBhvr>
                                        <p:cTn id="46" dur="1000" fill="hold"/>
                                        <p:tgtEl>
                                          <p:spTgt spid="17"/>
                                        </p:tgtEl>
                                        <p:attrNameLst>
                                          <p:attrName>ppt_x</p:attrName>
                                        </p:attrNameLst>
                                      </p:cBhvr>
                                      <p:tavLst>
                                        <p:tav tm="0">
                                          <p:val>
                                            <p:strVal val="#ppt_x"/>
                                          </p:val>
                                        </p:tav>
                                        <p:tav tm="100000">
                                          <p:val>
                                            <p:strVal val="#ppt_x"/>
                                          </p:val>
                                        </p:tav>
                                      </p:tavLst>
                                    </p:anim>
                                    <p:anim calcmode="lin" valueType="num">
                                      <p:cBhvr>
                                        <p:cTn id="4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9">
                                            <p:txEl>
                                              <p:pRg st="4" end="4"/>
                                            </p:txEl>
                                          </p:spTgt>
                                        </p:tgtEl>
                                        <p:attrNameLst>
                                          <p:attrName>style.visibility</p:attrName>
                                        </p:attrNameLst>
                                      </p:cBhvr>
                                      <p:to>
                                        <p:strVal val="visible"/>
                                      </p:to>
                                    </p:set>
                                    <p:animEffect transition="in" filter="fade">
                                      <p:cBhvr>
                                        <p:cTn id="52" dur="500"/>
                                        <p:tgtEl>
                                          <p:spTgt spid="9">
                                            <p:txEl>
                                              <p:pRg st="4" end="4"/>
                                            </p:txEl>
                                          </p:spTgt>
                                        </p:tgtEl>
                                      </p:cBhvr>
                                    </p:animEffect>
                                    <p:anim calcmode="lin" valueType="num">
                                      <p:cBhvr>
                                        <p:cTn id="53"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54" dur="5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9">
                                            <p:txEl>
                                              <p:pRg st="6" end="6"/>
                                            </p:txEl>
                                          </p:spTgt>
                                        </p:tgtEl>
                                        <p:attrNameLst>
                                          <p:attrName>style.visibility</p:attrName>
                                        </p:attrNameLst>
                                      </p:cBhvr>
                                      <p:to>
                                        <p:strVal val="visible"/>
                                      </p:to>
                                    </p:set>
                                    <p:animEffect transition="in" filter="fade">
                                      <p:cBhvr>
                                        <p:cTn id="59" dur="500"/>
                                        <p:tgtEl>
                                          <p:spTgt spid="9">
                                            <p:txEl>
                                              <p:pRg st="6" end="6"/>
                                            </p:txEl>
                                          </p:spTgt>
                                        </p:tgtEl>
                                      </p:cBhvr>
                                    </p:animEffect>
                                    <p:anim calcmode="lin" valueType="num">
                                      <p:cBhvr>
                                        <p:cTn id="60"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p:cTn id="61" dur="500" fill="hold"/>
                                        <p:tgtEl>
                                          <p:spTgt spid="9">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ark&#10;&#10;Description automatically generated">
            <a:extLst>
              <a:ext uri="{FF2B5EF4-FFF2-40B4-BE49-F238E27FC236}">
                <a16:creationId xmlns:a16="http://schemas.microsoft.com/office/drawing/2014/main" id="{419641AD-1422-4F42-9A18-94CADA305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9" name="TextBox 8">
            <a:extLst>
              <a:ext uri="{FF2B5EF4-FFF2-40B4-BE49-F238E27FC236}">
                <a16:creationId xmlns:a16="http://schemas.microsoft.com/office/drawing/2014/main" id="{C58EE264-6116-4E01-B028-DD174948DE3C}"/>
              </a:ext>
            </a:extLst>
          </p:cNvPr>
          <p:cNvSpPr txBox="1"/>
          <p:nvPr/>
        </p:nvSpPr>
        <p:spPr>
          <a:xfrm>
            <a:off x="267925" y="1624094"/>
            <a:ext cx="11656150" cy="3815083"/>
          </a:xfrm>
          <a:prstGeom prst="rect">
            <a:avLst/>
          </a:prstGeom>
          <a:noFill/>
        </p:spPr>
        <p:txBody>
          <a:bodyPr wrap="square" rtlCol="0">
            <a:spAutoFit/>
          </a:bodyPr>
          <a:lstStyle/>
          <a:p>
            <a:r>
              <a:rPr lang="en-US" sz="4400" u="sng" dirty="0">
                <a:ln>
                  <a:solidFill>
                    <a:schemeClr val="tx1"/>
                  </a:solidFill>
                </a:ln>
                <a:latin typeface="+mj-lt"/>
              </a:rPr>
              <a:t>Music</a:t>
            </a:r>
            <a:r>
              <a:rPr lang="en-US" sz="4400" dirty="0">
                <a:ln>
                  <a:solidFill>
                    <a:schemeClr val="tx1"/>
                  </a:solidFill>
                </a:ln>
                <a:latin typeface="+mj-lt"/>
              </a:rPr>
              <a:t> (</a:t>
            </a:r>
            <a:r>
              <a:rPr lang="en-US" sz="4400" dirty="0">
                <a:ln>
                  <a:solidFill>
                    <a:schemeClr val="tx1"/>
                  </a:solidFill>
                </a:ln>
                <a:solidFill>
                  <a:srgbClr val="DD0000"/>
                </a:solidFill>
                <a:latin typeface="+mj-lt"/>
              </a:rPr>
              <a:t>P</a:t>
            </a:r>
            <a:r>
              <a:rPr lang="en-US" sz="4400" dirty="0">
                <a:ln>
                  <a:solidFill>
                    <a:schemeClr val="tx1"/>
                  </a:solidFill>
                </a:ln>
                <a:solidFill>
                  <a:srgbClr val="FE6230"/>
                </a:solidFill>
                <a:latin typeface="+mj-lt"/>
              </a:rPr>
              <a:t>O</a:t>
            </a:r>
            <a:r>
              <a:rPr lang="en-US" sz="4400" dirty="0">
                <a:ln>
                  <a:solidFill>
                    <a:schemeClr val="tx1"/>
                  </a:solidFill>
                </a:ln>
                <a:solidFill>
                  <a:srgbClr val="FEF600"/>
                </a:solidFill>
                <a:latin typeface="+mj-lt"/>
              </a:rPr>
              <a:t>P</a:t>
            </a:r>
            <a:r>
              <a:rPr lang="en-US" sz="4400" dirty="0">
                <a:ln>
                  <a:solidFill>
                    <a:schemeClr val="tx1"/>
                  </a:solidFill>
                </a:ln>
                <a:solidFill>
                  <a:srgbClr val="00BB00"/>
                </a:solidFill>
                <a:latin typeface="+mj-lt"/>
              </a:rPr>
              <a:t>E</a:t>
            </a:r>
            <a:r>
              <a:rPr lang="en-US" sz="4400" dirty="0">
                <a:ln>
                  <a:solidFill>
                    <a:schemeClr val="tx1"/>
                  </a:solidFill>
                </a:ln>
                <a:solidFill>
                  <a:srgbClr val="000083"/>
                </a:solidFill>
                <a:latin typeface="+mj-lt"/>
              </a:rPr>
              <a:t>R</a:t>
            </a:r>
            <a:r>
              <a:rPr lang="en-US" sz="4400" dirty="0">
                <a:ln>
                  <a:solidFill>
                    <a:schemeClr val="tx1"/>
                  </a:solidFill>
                </a:ln>
                <a:solidFill>
                  <a:srgbClr val="30009B"/>
                </a:solidFill>
                <a:latin typeface="+mj-lt"/>
              </a:rPr>
              <a:t>A</a:t>
            </a:r>
            <a:r>
              <a:rPr lang="en-US" sz="4400" dirty="0">
                <a:ln>
                  <a:solidFill>
                    <a:schemeClr val="tx1"/>
                  </a:solidFill>
                </a:ln>
                <a:latin typeface="+mj-lt"/>
              </a:rPr>
              <a:t>)</a:t>
            </a:r>
            <a:endParaRPr lang="en-US" sz="4400" b="0" i="0" u="sng" strike="noStrike" baseline="0" dirty="0">
              <a:ln>
                <a:solidFill>
                  <a:schemeClr val="tx1"/>
                </a:solidFill>
              </a:ln>
              <a:latin typeface="+mj-lt"/>
            </a:endParaRPr>
          </a:p>
          <a:p>
            <a:r>
              <a:rPr lang="en-US" sz="3200" i="0" u="none" strike="noStrike" baseline="0" dirty="0">
                <a:ln w="0">
                  <a:solidFill>
                    <a:schemeClr val="tx1"/>
                  </a:solidFill>
                </a:ln>
                <a:effectLst>
                  <a:outerShdw blurRad="38100" dist="19050" dir="2700000" algn="tl" rotWithShape="0">
                    <a:schemeClr val="dk1">
                      <a:alpha val="40000"/>
                    </a:schemeClr>
                  </a:outerShdw>
                </a:effectLst>
              </a:rPr>
              <a:t>o Pop		o Chinese Opera		o Punk			o Psychedelia </a:t>
            </a:r>
          </a:p>
          <a:p>
            <a:pPr lvl="1"/>
            <a:endParaRPr lang="en-US" sz="32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i="0" u="none" strike="noStrike" baseline="0" dirty="0">
                <a:ln w="0">
                  <a:solidFill>
                    <a:schemeClr val="tx1"/>
                  </a:solidFill>
                </a:ln>
                <a:effectLst>
                  <a:outerShdw blurRad="38100" dist="19050" dir="2700000" algn="tl" rotWithShape="0">
                    <a:schemeClr val="dk1">
                      <a:alpha val="40000"/>
                    </a:schemeClr>
                  </a:outerShdw>
                </a:effectLst>
              </a:rPr>
              <a:t>“The music is a character in </a:t>
            </a:r>
            <a:r>
              <a:rPr lang="en-US" sz="2100" dirty="0">
                <a:ln w="0">
                  <a:solidFill>
                    <a:schemeClr val="tx1"/>
                  </a:solidFill>
                </a:ln>
                <a:effectLst>
                  <a:outerShdw blurRad="38100" dist="19050" dir="2700000" algn="tl" rotWithShape="0">
                    <a:schemeClr val="dk1">
                      <a:alpha val="40000"/>
                    </a:schemeClr>
                  </a:outerShdw>
                </a:effectLst>
              </a:rPr>
              <a:t>its own right… </a:t>
            </a:r>
            <a:r>
              <a:rPr lang="en-US" sz="2100" i="0" u="none" strike="noStrike" baseline="0" dirty="0">
                <a:ln w="0">
                  <a:solidFill>
                    <a:schemeClr val="tx1"/>
                  </a:solidFill>
                </a:ln>
                <a:effectLst>
                  <a:outerShdw blurRad="38100" dist="19050" dir="2700000" algn="tl" rotWithShape="0">
                    <a:schemeClr val="dk1">
                      <a:alpha val="40000"/>
                    </a:schemeClr>
                  </a:outerShdw>
                </a:effectLst>
              </a:rPr>
              <a:t>feels like it was written before time existed.”</a:t>
            </a:r>
          </a:p>
          <a:p>
            <a:pPr>
              <a:lnSpc>
                <a:spcPct val="107000"/>
              </a:lnSpc>
            </a:pPr>
            <a:r>
              <a:rPr lang="en-US" sz="2400" dirty="0">
                <a:ln w="0">
                  <a:solidFill>
                    <a:schemeClr val="tx1"/>
                  </a:solidFill>
                </a:ln>
                <a:effectLst>
                  <a:outerShdw blurRad="38100" dist="19050" dir="2700000" algn="tl" rotWithShape="0">
                    <a:schemeClr val="dk1">
                      <a:alpha val="40000"/>
                    </a:schemeClr>
                  </a:outerShdw>
                </a:effectLst>
              </a:rPr>
              <a:t>- </a:t>
            </a:r>
            <a:r>
              <a:rPr lang="en-US" sz="2400" dirty="0" err="1">
                <a:ln w="0">
                  <a:solidFill>
                    <a:schemeClr val="tx1"/>
                  </a:solidFill>
                </a:ln>
                <a:effectLst>
                  <a:outerShdw blurRad="38100" dist="19050" dir="2700000" algn="tl" rotWithShape="0">
                    <a:schemeClr val="dk1">
                      <a:alpha val="40000"/>
                    </a:schemeClr>
                  </a:outerShdw>
                </a:effectLst>
              </a:rPr>
              <a:t>Zeniba</a:t>
            </a:r>
            <a:r>
              <a:rPr lang="en-US" sz="2400" dirty="0">
                <a:ln w="0">
                  <a:solidFill>
                    <a:schemeClr val="tx1"/>
                  </a:solidFill>
                </a:ln>
                <a:effectLst>
                  <a:outerShdw blurRad="38100" dist="19050" dir="2700000" algn="tl" rotWithShape="0">
                    <a:schemeClr val="dk1">
                      <a:alpha val="40000"/>
                    </a:schemeClr>
                  </a:outerShdw>
                </a:effectLst>
              </a:rPr>
              <a:t> Now, Award-Winning Musical Writer &amp; Art Scientist</a:t>
            </a:r>
          </a:p>
          <a:p>
            <a:pPr>
              <a:lnSpc>
                <a:spcPct val="107000"/>
              </a:lnSpc>
            </a:pPr>
            <a:endParaRPr lang="en-US" sz="32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600" i="0" u="none" strike="noStrike" baseline="0" dirty="0">
                <a:ln w="0">
                  <a:solidFill>
                    <a:schemeClr val="tx1"/>
                  </a:solidFill>
                </a:ln>
                <a:effectLst>
                  <a:outerShdw blurRad="38100" dist="19050" dir="2700000" algn="tl" rotWithShape="0">
                    <a:schemeClr val="dk1">
                      <a:alpha val="40000"/>
                    </a:schemeClr>
                  </a:outerShdw>
                </a:effectLst>
              </a:rPr>
              <a:t>“I compare it to </a:t>
            </a:r>
            <a:r>
              <a:rPr lang="en-US" sz="2600" i="1" u="none" strike="noStrike" baseline="0" dirty="0">
                <a:ln w="0">
                  <a:solidFill>
                    <a:schemeClr val="tx1"/>
                  </a:solidFill>
                </a:ln>
                <a:solidFill>
                  <a:srgbClr val="C12F30"/>
                </a:solidFill>
                <a:effectLst>
                  <a:outerShdw blurRad="38100" dist="19050" dir="2700000" algn="tl" rotWithShape="0">
                    <a:schemeClr val="dk1">
                      <a:alpha val="40000"/>
                    </a:schemeClr>
                  </a:outerShdw>
                </a:effectLst>
              </a:rPr>
              <a:t>American Idiot </a:t>
            </a:r>
            <a:r>
              <a:rPr lang="en-US" sz="2600" i="0" u="none" strike="noStrike" baseline="0" dirty="0">
                <a:ln w="0">
                  <a:solidFill>
                    <a:schemeClr val="tx1"/>
                  </a:solidFill>
                </a:ln>
                <a:effectLst>
                  <a:outerShdw blurRad="38100" dist="19050" dir="2700000" algn="tl" rotWithShape="0">
                    <a:schemeClr val="dk1">
                      <a:alpha val="40000"/>
                    </a:schemeClr>
                  </a:outerShdw>
                </a:effectLst>
              </a:rPr>
              <a:t>through the lens of </a:t>
            </a:r>
            <a:r>
              <a:rPr lang="en-US" sz="2600" i="1" u="none" strike="noStrike" baseline="0" dirty="0" err="1">
                <a:ln w="0">
                  <a:solidFill>
                    <a:schemeClr val="tx1"/>
                  </a:solidFill>
                </a:ln>
                <a:effectLst>
                  <a:outerShdw blurRad="38100" dist="19050" dir="2700000" algn="tl" rotWithShape="0">
                    <a:schemeClr val="dk1">
                      <a:alpha val="40000"/>
                    </a:schemeClr>
                  </a:outerShdw>
                </a:effectLst>
              </a:rPr>
              <a:t>Katamari</a:t>
            </a:r>
            <a:r>
              <a:rPr lang="en-US" sz="2600" i="1" u="none" strike="noStrike" baseline="0" dirty="0">
                <a:ln w="0">
                  <a:solidFill>
                    <a:schemeClr val="tx1"/>
                  </a:solidFill>
                </a:ln>
                <a:effectLst>
                  <a:outerShdw blurRad="38100" dist="19050" dir="2700000" algn="tl" rotWithShape="0">
                    <a:schemeClr val="dk1">
                      <a:alpha val="40000"/>
                    </a:schemeClr>
                  </a:outerShdw>
                </a:effectLst>
              </a:rPr>
              <a:t> </a:t>
            </a:r>
            <a:r>
              <a:rPr lang="en-US" sz="2600" i="1" u="none" strike="noStrike" baseline="0" dirty="0" err="1">
                <a:ln w="0">
                  <a:solidFill>
                    <a:schemeClr val="tx1"/>
                  </a:solidFill>
                </a:ln>
                <a:effectLst>
                  <a:outerShdw blurRad="38100" dist="19050" dir="2700000" algn="tl" rotWithShape="0">
                    <a:schemeClr val="dk1">
                      <a:alpha val="40000"/>
                    </a:schemeClr>
                  </a:outerShdw>
                </a:effectLst>
              </a:rPr>
              <a:t>Damacy</a:t>
            </a:r>
            <a:r>
              <a:rPr lang="en-US" sz="2600" i="0" u="none" strike="noStrike" baseline="0" dirty="0">
                <a:ln w="0">
                  <a:solidFill>
                    <a:schemeClr val="tx1"/>
                  </a:solidFill>
                </a:ln>
                <a:effectLst>
                  <a:outerShdw blurRad="38100" dist="19050" dir="2700000" algn="tl" rotWithShape="0">
                    <a:schemeClr val="dk1">
                      <a:alpha val="40000"/>
                    </a:schemeClr>
                  </a:outerShdw>
                </a:effectLst>
              </a:rPr>
              <a:t>.”</a:t>
            </a:r>
          </a:p>
          <a:p>
            <a:pPr>
              <a:lnSpc>
                <a:spcPct val="107000"/>
              </a:lnSpc>
            </a:pPr>
            <a:r>
              <a:rPr lang="en-US" sz="2400" dirty="0">
                <a:ln w="0">
                  <a:solidFill>
                    <a:schemeClr val="tx1"/>
                  </a:solidFill>
                </a:ln>
                <a:effectLst>
                  <a:outerShdw blurRad="38100" dist="19050" dir="2700000" algn="tl" rotWithShape="0">
                    <a:schemeClr val="dk1">
                      <a:alpha val="40000"/>
                    </a:schemeClr>
                  </a:outerShdw>
                </a:effectLst>
              </a:rPr>
              <a:t>- Liz Dooley, Dramaturg &amp; Playwright</a:t>
            </a:r>
            <a:endParaRPr lang="en-US" sz="2400" i="0" u="none" strike="noStrike" baseline="0" dirty="0">
              <a:ln w="0">
                <a:solidFill>
                  <a:schemeClr val="tx1"/>
                </a:solidFill>
              </a:ln>
              <a:effectLst>
                <a:outerShdw blurRad="38100" dist="19050" dir="2700000" algn="tl" rotWithShape="0">
                  <a:schemeClr val="dk1">
                    <a:alpha val="40000"/>
                  </a:schemeClr>
                </a:outerShdw>
              </a:effectLst>
            </a:endParaRPr>
          </a:p>
        </p:txBody>
      </p:sp>
      <p:sp>
        <p:nvSpPr>
          <p:cNvPr id="10" name="TextBox 9">
            <a:extLst>
              <a:ext uri="{FF2B5EF4-FFF2-40B4-BE49-F238E27FC236}">
                <a16:creationId xmlns:a16="http://schemas.microsoft.com/office/drawing/2014/main" id="{0087149C-19A8-4CE8-AEB1-3022A5686CD7}"/>
              </a:ext>
            </a:extLst>
          </p:cNvPr>
          <p:cNvSpPr txBox="1"/>
          <p:nvPr/>
        </p:nvSpPr>
        <p:spPr>
          <a:xfrm>
            <a:off x="6095999" y="5380671"/>
            <a:ext cx="6095999"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7" name="TextBox 6">
            <a:extLst>
              <a:ext uri="{FF2B5EF4-FFF2-40B4-BE49-F238E27FC236}">
                <a16:creationId xmlns:a16="http://schemas.microsoft.com/office/drawing/2014/main" id="{BEE7E775-814D-45DA-B53C-96C3C51B616C}"/>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spTree>
    <p:extLst>
      <p:ext uri="{BB962C8B-B14F-4D97-AF65-F5344CB8AC3E}">
        <p14:creationId xmlns:p14="http://schemas.microsoft.com/office/powerpoint/2010/main" val="2265489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ark&#10;&#10;Description automatically generated">
            <a:extLst>
              <a:ext uri="{FF2B5EF4-FFF2-40B4-BE49-F238E27FC236}">
                <a16:creationId xmlns:a16="http://schemas.microsoft.com/office/drawing/2014/main" id="{419641AD-1422-4F42-9A18-94CADA305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9" name="TextBox 8">
            <a:extLst>
              <a:ext uri="{FF2B5EF4-FFF2-40B4-BE49-F238E27FC236}">
                <a16:creationId xmlns:a16="http://schemas.microsoft.com/office/drawing/2014/main" id="{C58EE264-6116-4E01-B028-DD174948DE3C}"/>
              </a:ext>
            </a:extLst>
          </p:cNvPr>
          <p:cNvSpPr txBox="1"/>
          <p:nvPr/>
        </p:nvSpPr>
        <p:spPr>
          <a:xfrm>
            <a:off x="267925" y="1624094"/>
            <a:ext cx="11656150" cy="2554545"/>
          </a:xfrm>
          <a:prstGeom prst="rect">
            <a:avLst/>
          </a:prstGeom>
          <a:noFill/>
        </p:spPr>
        <p:txBody>
          <a:bodyPr wrap="square" rtlCol="0">
            <a:spAutoFit/>
          </a:bodyPr>
          <a:lstStyle/>
          <a:p>
            <a:r>
              <a:rPr lang="en-US" sz="4400" u="sng" dirty="0">
                <a:ln>
                  <a:solidFill>
                    <a:schemeClr val="tx1"/>
                  </a:solidFill>
                </a:ln>
                <a:latin typeface="+mj-lt"/>
              </a:rPr>
              <a:t>What is an ellipse…?   What are ellipses…?</a:t>
            </a:r>
            <a:endParaRPr lang="en-US" sz="4400" u="sng" dirty="0">
              <a:ln>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endParaRPr>
          </a:p>
          <a:p>
            <a:r>
              <a:rPr lang="en-US" sz="4400" dirty="0">
                <a:ln>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  Geometry Lesson!	      Grammar Lesson!</a:t>
            </a:r>
          </a:p>
          <a:p>
            <a:r>
              <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																		</a:t>
            </a:r>
            <a:r>
              <a:rPr lang="en-US" sz="72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a:t>
            </a:r>
            <a:endParaRPr lang="en-US" sz="7200" dirty="0">
              <a:ln>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0087149C-19A8-4CE8-AEB1-3022A5686CD7}"/>
              </a:ext>
            </a:extLst>
          </p:cNvPr>
          <p:cNvSpPr txBox="1"/>
          <p:nvPr/>
        </p:nvSpPr>
        <p:spPr>
          <a:xfrm>
            <a:off x="6095999" y="5380671"/>
            <a:ext cx="6095999"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7" name="TextBox 6">
            <a:extLst>
              <a:ext uri="{FF2B5EF4-FFF2-40B4-BE49-F238E27FC236}">
                <a16:creationId xmlns:a16="http://schemas.microsoft.com/office/drawing/2014/main" id="{BEE7E775-814D-45DA-B53C-96C3C51B616C}"/>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sp>
        <p:nvSpPr>
          <p:cNvPr id="2" name="Oval 1">
            <a:extLst>
              <a:ext uri="{FF2B5EF4-FFF2-40B4-BE49-F238E27FC236}">
                <a16:creationId xmlns:a16="http://schemas.microsoft.com/office/drawing/2014/main" id="{8AB4C16D-5397-44AD-B4C9-CA587A245C00}"/>
              </a:ext>
            </a:extLst>
          </p:cNvPr>
          <p:cNvSpPr/>
          <p:nvPr/>
        </p:nvSpPr>
        <p:spPr>
          <a:xfrm>
            <a:off x="304799" y="3070644"/>
            <a:ext cx="5486400" cy="1828800"/>
          </a:xfrm>
          <a:prstGeom prst="ellipse">
            <a:avLst/>
          </a:prstGeom>
          <a:solidFill>
            <a:schemeClr val="bg1"/>
          </a:solidFill>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a:solidFill>
                  <a:schemeClr val="bg1"/>
                </a:solidFill>
              </a:ln>
            </a:endParaRPr>
          </a:p>
        </p:txBody>
      </p:sp>
    </p:spTree>
    <p:extLst>
      <p:ext uri="{BB962C8B-B14F-4D97-AF65-F5344CB8AC3E}">
        <p14:creationId xmlns:p14="http://schemas.microsoft.com/office/powerpoint/2010/main" val="2262729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 calcmode="lin" valueType="num">
                                      <p:cBhvr additive="base">
                                        <p:cTn id="7"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5" presetClass="entr" presetSubtype="0" fill="hold"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1000"/>
                                        <p:tgtEl>
                                          <p:spTgt spid="9">
                                            <p:txEl>
                                              <p:pRg st="2" end="2"/>
                                            </p:txEl>
                                          </p:spTgt>
                                        </p:tgtEl>
                                      </p:cBhvr>
                                    </p:animEffect>
                                    <p:anim calcmode="lin" valueType="num">
                                      <p:cBhvr>
                                        <p:cTn id="14" dur="1000" fill="hold"/>
                                        <p:tgtEl>
                                          <p:spTgt spid="9">
                                            <p:txEl>
                                              <p:pRg st="2" end="2"/>
                                            </p:txEl>
                                          </p:spTgt>
                                        </p:tgtEl>
                                        <p:attrNameLst>
                                          <p:attrName>ppt_w</p:attrName>
                                        </p:attrNameLst>
                                      </p:cBhvr>
                                      <p:tavLst>
                                        <p:tav tm="0" fmla="#ppt_w*sin(2.5*pi*$)">
                                          <p:val>
                                            <p:fltVal val="0"/>
                                          </p:val>
                                        </p:tav>
                                        <p:tav tm="100000">
                                          <p:val>
                                            <p:fltVal val="1"/>
                                          </p:val>
                                        </p:tav>
                                      </p:tavLst>
                                    </p:anim>
                                    <p:anim calcmode="lin" valueType="num">
                                      <p:cBhvr>
                                        <p:cTn id="15" dur="1000" fill="hold"/>
                                        <p:tgtEl>
                                          <p:spTgt spid="9">
                                            <p:txEl>
                                              <p:pRg st="2" end="2"/>
                                            </p:txEl>
                                          </p:spTgt>
                                        </p:tgtEl>
                                        <p:attrNameLst>
                                          <p:attrName>ppt_h</p:attrName>
                                        </p:attrNameLst>
                                      </p:cBhvr>
                                      <p:tavLst>
                                        <p:tav tm="0">
                                          <p:val>
                                            <p:strVal val="#ppt_h"/>
                                          </p:val>
                                        </p:tav>
                                        <p:tav tm="100000">
                                          <p:val>
                                            <p:strVal val="#ppt_h"/>
                                          </p:val>
                                        </p:tav>
                                      </p:tavLst>
                                    </p:anim>
                                  </p:childTnLst>
                                </p:cTn>
                              </p:par>
                              <p:par>
                                <p:cTn id="16" presetID="31"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1000" fill="hold"/>
                                        <p:tgtEl>
                                          <p:spTgt spid="2"/>
                                        </p:tgtEl>
                                        <p:attrNameLst>
                                          <p:attrName>ppt_w</p:attrName>
                                        </p:attrNameLst>
                                      </p:cBhvr>
                                      <p:tavLst>
                                        <p:tav tm="0">
                                          <p:val>
                                            <p:fltVal val="0"/>
                                          </p:val>
                                        </p:tav>
                                        <p:tav tm="100000">
                                          <p:val>
                                            <p:strVal val="#ppt_w"/>
                                          </p:val>
                                        </p:tav>
                                      </p:tavLst>
                                    </p:anim>
                                    <p:anim calcmode="lin" valueType="num">
                                      <p:cBhvr>
                                        <p:cTn id="19" dur="1000" fill="hold"/>
                                        <p:tgtEl>
                                          <p:spTgt spid="2"/>
                                        </p:tgtEl>
                                        <p:attrNameLst>
                                          <p:attrName>ppt_h</p:attrName>
                                        </p:attrNameLst>
                                      </p:cBhvr>
                                      <p:tavLst>
                                        <p:tav tm="0">
                                          <p:val>
                                            <p:fltVal val="0"/>
                                          </p:val>
                                        </p:tav>
                                        <p:tav tm="100000">
                                          <p:val>
                                            <p:strVal val="#ppt_h"/>
                                          </p:val>
                                        </p:tav>
                                      </p:tavLst>
                                    </p:anim>
                                    <p:anim calcmode="lin" valueType="num">
                                      <p:cBhvr>
                                        <p:cTn id="20" dur="1000" fill="hold"/>
                                        <p:tgtEl>
                                          <p:spTgt spid="2"/>
                                        </p:tgtEl>
                                        <p:attrNameLst>
                                          <p:attrName>style.rotation</p:attrName>
                                        </p:attrNameLst>
                                      </p:cBhvr>
                                      <p:tavLst>
                                        <p:tav tm="0">
                                          <p:val>
                                            <p:fltVal val="90"/>
                                          </p:val>
                                        </p:tav>
                                        <p:tav tm="100000">
                                          <p:val>
                                            <p:fltVal val="0"/>
                                          </p:val>
                                        </p:tav>
                                      </p:tavLst>
                                    </p:anim>
                                    <p:animEffect transition="in" filter="fade">
                                      <p:cBhvr>
                                        <p:cTn id="21"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ark&#10;&#10;Description automatically generated">
            <a:extLst>
              <a:ext uri="{FF2B5EF4-FFF2-40B4-BE49-F238E27FC236}">
                <a16:creationId xmlns:a16="http://schemas.microsoft.com/office/drawing/2014/main" id="{419641AD-1422-4F42-9A18-94CADA305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9" name="TextBox 8">
            <a:extLst>
              <a:ext uri="{FF2B5EF4-FFF2-40B4-BE49-F238E27FC236}">
                <a16:creationId xmlns:a16="http://schemas.microsoft.com/office/drawing/2014/main" id="{C58EE264-6116-4E01-B028-DD174948DE3C}"/>
              </a:ext>
            </a:extLst>
          </p:cNvPr>
          <p:cNvSpPr txBox="1"/>
          <p:nvPr/>
        </p:nvSpPr>
        <p:spPr>
          <a:xfrm>
            <a:off x="267925" y="1624094"/>
            <a:ext cx="11656150" cy="3539430"/>
          </a:xfrm>
          <a:prstGeom prst="rect">
            <a:avLst/>
          </a:prstGeom>
          <a:noFill/>
        </p:spPr>
        <p:txBody>
          <a:bodyPr wrap="square" rtlCol="0">
            <a:spAutoFit/>
          </a:bodyPr>
          <a:lstStyle/>
          <a:p>
            <a:r>
              <a:rPr lang="en-US" sz="4400" u="sng" dirty="0">
                <a:ln>
                  <a:solidFill>
                    <a:schemeClr val="tx1"/>
                  </a:solidFill>
                </a:ln>
                <a:latin typeface="+mj-lt"/>
              </a:rPr>
              <a:t>An Elliptical </a:t>
            </a:r>
            <a:r>
              <a:rPr lang="en-US" sz="4400" b="0" i="0" u="sng" strike="noStrike" baseline="0" dirty="0">
                <a:ln>
                  <a:solidFill>
                    <a:schemeClr val="tx1"/>
                  </a:solidFill>
                </a:ln>
                <a:latin typeface="+mj-lt"/>
              </a:rPr>
              <a:t>Message</a:t>
            </a:r>
          </a:p>
          <a:p>
            <a:r>
              <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What does nothingness do for someone?</a:t>
            </a:r>
          </a:p>
          <a:p>
            <a:r>
              <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a:t>
            </a:r>
            <a:r>
              <a:rPr lang="en-US" sz="3600" dirty="0">
                <a:ln w="0">
                  <a:no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Nothing</a:t>
            </a:r>
            <a:r>
              <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 leaves </a:t>
            </a:r>
            <a:r>
              <a:rPr lang="en-US" sz="3600" i="1"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space</a:t>
            </a:r>
            <a:r>
              <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 for “</a:t>
            </a:r>
            <a:r>
              <a:rPr lang="en-US" sz="3600" b="1"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Everything</a:t>
            </a:r>
            <a:r>
              <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a:t>
            </a:r>
          </a:p>
          <a:p>
            <a:r>
              <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a:t>
            </a:r>
            <a:r>
              <a:rPr lang="en-US" sz="3600" dirty="0">
                <a:ln w="0">
                  <a:no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Nothing</a:t>
            </a:r>
            <a:r>
              <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 makes room for “</a:t>
            </a:r>
            <a:r>
              <a:rPr lang="en-US" sz="3600" b="1"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Everything</a:t>
            </a:r>
            <a:r>
              <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a:t>
            </a:r>
          </a:p>
          <a:p>
            <a:endParaRPr lang="en-US" sz="3600" b="0" i="0" u="sng" strike="noStrike" baseline="0" dirty="0">
              <a:ln w="0">
                <a:solidFill>
                  <a:schemeClr val="tx1"/>
                </a:solidFill>
              </a:ln>
              <a:effectLst>
                <a:outerShdw blurRad="38100" dist="19050" dir="2700000" algn="tl" rotWithShape="0">
                  <a:schemeClr val="dk1">
                    <a:alpha val="40000"/>
                  </a:schemeClr>
                </a:outerShdw>
              </a:effectLst>
              <a:latin typeface="+mj-lt"/>
              <a:cs typeface="Times New Roman" panose="02020603050405020304" pitchFamily="18" charset="0"/>
            </a:endParaRPr>
          </a:p>
          <a:p>
            <a:pPr algn="ctr"/>
            <a:r>
              <a:rPr lang="en-US" sz="3600" dirty="0">
                <a:ln>
                  <a:solidFill>
                    <a:schemeClr val="tx1"/>
                  </a:solidFill>
                </a:ln>
                <a:latin typeface="+mj-lt"/>
              </a:rPr>
              <a:t>Key: Family is </a:t>
            </a:r>
            <a:r>
              <a:rPr lang="en-US" sz="3600" b="1" dirty="0">
                <a:ln>
                  <a:solidFill>
                    <a:schemeClr val="tx1"/>
                  </a:solidFill>
                </a:ln>
                <a:latin typeface="+mj-lt"/>
              </a:rPr>
              <a:t>Everything</a:t>
            </a:r>
            <a:r>
              <a:rPr lang="en-US" sz="3600" dirty="0">
                <a:ln>
                  <a:solidFill>
                    <a:schemeClr val="tx1"/>
                  </a:solidFill>
                </a:ln>
                <a:latin typeface="+mj-lt"/>
              </a:rPr>
              <a:t> (you know).</a:t>
            </a:r>
            <a:endParaRPr lang="en-US" sz="3600" b="0" i="0" strike="noStrike" baseline="0" dirty="0">
              <a:ln>
                <a:solidFill>
                  <a:schemeClr val="tx1"/>
                </a:solidFill>
              </a:ln>
              <a:latin typeface="+mj-lt"/>
            </a:endParaRPr>
          </a:p>
        </p:txBody>
      </p:sp>
      <p:sp>
        <p:nvSpPr>
          <p:cNvPr id="10" name="TextBox 9">
            <a:extLst>
              <a:ext uri="{FF2B5EF4-FFF2-40B4-BE49-F238E27FC236}">
                <a16:creationId xmlns:a16="http://schemas.microsoft.com/office/drawing/2014/main" id="{0087149C-19A8-4CE8-AEB1-3022A5686CD7}"/>
              </a:ext>
            </a:extLst>
          </p:cNvPr>
          <p:cNvSpPr txBox="1"/>
          <p:nvPr/>
        </p:nvSpPr>
        <p:spPr>
          <a:xfrm>
            <a:off x="6095999" y="5380671"/>
            <a:ext cx="6095999"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7" name="TextBox 6">
            <a:extLst>
              <a:ext uri="{FF2B5EF4-FFF2-40B4-BE49-F238E27FC236}">
                <a16:creationId xmlns:a16="http://schemas.microsoft.com/office/drawing/2014/main" id="{BEE7E775-814D-45DA-B53C-96C3C51B616C}"/>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spTree>
    <p:extLst>
      <p:ext uri="{BB962C8B-B14F-4D97-AF65-F5344CB8AC3E}">
        <p14:creationId xmlns:p14="http://schemas.microsoft.com/office/powerpoint/2010/main" val="313106331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2835</TotalTime>
  <Words>1750</Words>
  <Application>Microsoft Office PowerPoint</Application>
  <PresentationFormat>Widescreen</PresentationFormat>
  <Paragraphs>157</Paragraphs>
  <Slides>18</Slides>
  <Notes>18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Bodoni MT</vt:lpstr>
      <vt:lpstr>Book Antiqua</vt:lpstr>
      <vt:lpstr>Calibri</vt:lpstr>
      <vt:lpstr>Century Gothic</vt:lpstr>
      <vt:lpstr>Mesh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Jordan Alexandria ealey</vt:lpstr>
      <vt:lpstr>ALIYAH CURRY</vt:lpstr>
      <vt:lpstr>Alexis ‘Lexi’ McKay</vt:lpstr>
      <vt:lpstr>Amber Bradshaw</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Pham, David</dc:creator>
  <cp:lastModifiedBy>Pham, David</cp:lastModifiedBy>
  <cp:revision>1292</cp:revision>
  <cp:lastPrinted>2021-10-07T18:52:54Z</cp:lastPrinted>
  <dcterms:created xsi:type="dcterms:W3CDTF">2021-10-06T14:08:05Z</dcterms:created>
  <dcterms:modified xsi:type="dcterms:W3CDTF">2022-01-07T16:35:33Z</dcterms:modified>
</cp:coreProperties>
</file>